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431" r:id="rId2"/>
    <p:sldId id="258" r:id="rId3"/>
    <p:sldId id="361" r:id="rId4"/>
    <p:sldId id="300" r:id="rId5"/>
    <p:sldId id="364" r:id="rId6"/>
    <p:sldId id="365" r:id="rId7"/>
    <p:sldId id="366" r:id="rId8"/>
    <p:sldId id="357" r:id="rId9"/>
    <p:sldId id="367" r:id="rId10"/>
    <p:sldId id="368" r:id="rId11"/>
    <p:sldId id="360" r:id="rId12"/>
    <p:sldId id="284" r:id="rId13"/>
    <p:sldId id="288"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286" r:id="rId42"/>
    <p:sldId id="369" r:id="rId43"/>
    <p:sldId id="370" r:id="rId44"/>
    <p:sldId id="371" r:id="rId45"/>
    <p:sldId id="372" r:id="rId46"/>
    <p:sldId id="373" r:id="rId47"/>
    <p:sldId id="374" r:id="rId48"/>
    <p:sldId id="376" r:id="rId49"/>
    <p:sldId id="377" r:id="rId50"/>
    <p:sldId id="378" r:id="rId51"/>
    <p:sldId id="379" r:id="rId52"/>
    <p:sldId id="380" r:id="rId53"/>
    <p:sldId id="381" r:id="rId54"/>
    <p:sldId id="409" r:id="rId55"/>
    <p:sldId id="410" r:id="rId56"/>
    <p:sldId id="411" r:id="rId57"/>
    <p:sldId id="412" r:id="rId58"/>
    <p:sldId id="413" r:id="rId59"/>
    <p:sldId id="414" r:id="rId60"/>
    <p:sldId id="415" r:id="rId61"/>
    <p:sldId id="416" r:id="rId62"/>
    <p:sldId id="430" r:id="rId63"/>
    <p:sldId id="432" r:id="rId64"/>
    <p:sldId id="434" r:id="rId65"/>
    <p:sldId id="435" r:id="rId66"/>
    <p:sldId id="433" r:id="rId67"/>
    <p:sldId id="436" r:id="rId68"/>
    <p:sldId id="437" r:id="rId69"/>
    <p:sldId id="438" r:id="rId70"/>
    <p:sldId id="440" r:id="rId71"/>
    <p:sldId id="441" r:id="rId72"/>
    <p:sldId id="439" r:id="rId73"/>
    <p:sldId id="442" r:id="rId74"/>
    <p:sldId id="443" r:id="rId75"/>
    <p:sldId id="444" r:id="rId76"/>
    <p:sldId id="446" r:id="rId77"/>
    <p:sldId id="445" r:id="rId78"/>
    <p:sldId id="273" r:id="rId79"/>
  </p:sldIdLst>
  <p:sldSz cx="9144000" cy="6858000" type="screen4x3"/>
  <p:notesSz cx="6858000" cy="9144000"/>
  <p:defaultTextStyle>
    <a:defPPr>
      <a:defRPr lang="zh-CN"/>
    </a:defPPr>
    <a:lvl1pPr algn="l" rtl="0" fontAlgn="base">
      <a:spcBef>
        <a:spcPct val="0"/>
      </a:spcBef>
      <a:spcAft>
        <a:spcPct val="0"/>
      </a:spcAft>
      <a:defRPr b="1" kern="1200">
        <a:solidFill>
          <a:schemeClr val="bg1"/>
        </a:solidFill>
        <a:latin typeface="楷体" pitchFamily="49" charset="-122"/>
        <a:ea typeface="宋体" charset="-122"/>
        <a:cs typeface="+mn-cs"/>
      </a:defRPr>
    </a:lvl1pPr>
    <a:lvl2pPr marL="457200" algn="l" rtl="0" fontAlgn="base">
      <a:spcBef>
        <a:spcPct val="0"/>
      </a:spcBef>
      <a:spcAft>
        <a:spcPct val="0"/>
      </a:spcAft>
      <a:defRPr b="1" kern="1200">
        <a:solidFill>
          <a:schemeClr val="bg1"/>
        </a:solidFill>
        <a:latin typeface="楷体" pitchFamily="49" charset="-122"/>
        <a:ea typeface="宋体" charset="-122"/>
        <a:cs typeface="+mn-cs"/>
      </a:defRPr>
    </a:lvl2pPr>
    <a:lvl3pPr marL="914400" algn="l" rtl="0" fontAlgn="base">
      <a:spcBef>
        <a:spcPct val="0"/>
      </a:spcBef>
      <a:spcAft>
        <a:spcPct val="0"/>
      </a:spcAft>
      <a:defRPr b="1" kern="1200">
        <a:solidFill>
          <a:schemeClr val="bg1"/>
        </a:solidFill>
        <a:latin typeface="楷体" pitchFamily="49" charset="-122"/>
        <a:ea typeface="宋体" charset="-122"/>
        <a:cs typeface="+mn-cs"/>
      </a:defRPr>
    </a:lvl3pPr>
    <a:lvl4pPr marL="1371600" algn="l" rtl="0" fontAlgn="base">
      <a:spcBef>
        <a:spcPct val="0"/>
      </a:spcBef>
      <a:spcAft>
        <a:spcPct val="0"/>
      </a:spcAft>
      <a:defRPr b="1" kern="1200">
        <a:solidFill>
          <a:schemeClr val="bg1"/>
        </a:solidFill>
        <a:latin typeface="楷体" pitchFamily="49" charset="-122"/>
        <a:ea typeface="宋体" charset="-122"/>
        <a:cs typeface="+mn-cs"/>
      </a:defRPr>
    </a:lvl4pPr>
    <a:lvl5pPr marL="1828800" algn="l" rtl="0" fontAlgn="base">
      <a:spcBef>
        <a:spcPct val="0"/>
      </a:spcBef>
      <a:spcAft>
        <a:spcPct val="0"/>
      </a:spcAft>
      <a:defRPr b="1" kern="1200">
        <a:solidFill>
          <a:schemeClr val="bg1"/>
        </a:solidFill>
        <a:latin typeface="楷体" pitchFamily="49" charset="-122"/>
        <a:ea typeface="宋体" charset="-122"/>
        <a:cs typeface="+mn-cs"/>
      </a:defRPr>
    </a:lvl5pPr>
    <a:lvl6pPr marL="2286000" algn="l" defTabSz="914400" rtl="0" eaLnBrk="1" latinLnBrk="0" hangingPunct="1">
      <a:defRPr b="1" kern="1200">
        <a:solidFill>
          <a:schemeClr val="bg1"/>
        </a:solidFill>
        <a:latin typeface="楷体" pitchFamily="49" charset="-122"/>
        <a:ea typeface="宋体" charset="-122"/>
        <a:cs typeface="+mn-cs"/>
      </a:defRPr>
    </a:lvl6pPr>
    <a:lvl7pPr marL="2743200" algn="l" defTabSz="914400" rtl="0" eaLnBrk="1" latinLnBrk="0" hangingPunct="1">
      <a:defRPr b="1" kern="1200">
        <a:solidFill>
          <a:schemeClr val="bg1"/>
        </a:solidFill>
        <a:latin typeface="楷体" pitchFamily="49" charset="-122"/>
        <a:ea typeface="宋体" charset="-122"/>
        <a:cs typeface="+mn-cs"/>
      </a:defRPr>
    </a:lvl7pPr>
    <a:lvl8pPr marL="3200400" algn="l" defTabSz="914400" rtl="0" eaLnBrk="1" latinLnBrk="0" hangingPunct="1">
      <a:defRPr b="1" kern="1200">
        <a:solidFill>
          <a:schemeClr val="bg1"/>
        </a:solidFill>
        <a:latin typeface="楷体" pitchFamily="49" charset="-122"/>
        <a:ea typeface="宋体" charset="-122"/>
        <a:cs typeface="+mn-cs"/>
      </a:defRPr>
    </a:lvl8pPr>
    <a:lvl9pPr marL="3657600" algn="l" defTabSz="914400" rtl="0" eaLnBrk="1" latinLnBrk="0" hangingPunct="1">
      <a:defRPr b="1" kern="1200">
        <a:solidFill>
          <a:schemeClr val="bg1"/>
        </a:solidFill>
        <a:latin typeface="楷体" pitchFamily="49" charset="-122"/>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EF0F6"/>
    <a:srgbClr val="2B3CE1"/>
    <a:srgbClr val="FFF0A7"/>
    <a:srgbClr val="FFF8EB"/>
    <a:srgbClr val="CCFFCC"/>
    <a:srgbClr val="339966"/>
    <a:srgbClr val="CCCC00"/>
    <a:srgbClr val="CCFF99"/>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735" autoAdjust="0"/>
    <p:restoredTop sz="95688" autoAdjust="0"/>
  </p:normalViewPr>
  <p:slideViewPr>
    <p:cSldViewPr>
      <p:cViewPr>
        <p:scale>
          <a:sx n="78" d="100"/>
          <a:sy n="78" d="100"/>
        </p:scale>
        <p:origin x="-161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solidFill>
                  <a:schemeClr val="tx1"/>
                </a:solidFill>
                <a:latin typeface="+mn-lt"/>
                <a:ea typeface="+mn-ea"/>
              </a:defRPr>
            </a:lvl1pPr>
          </a:lstStyle>
          <a:p>
            <a:pPr>
              <a:defRPr/>
            </a:pPr>
            <a:fld id="{948C2E8A-0A47-46CA-94F5-F0C6435845D3}" type="datetimeFigureOut">
              <a:rPr lang="zh-CN" altLang="en-US"/>
              <a:pPr>
                <a:defRPr/>
              </a:pPr>
              <a:t>2015/1/23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solidFill>
                  <a:schemeClr val="tx1"/>
                </a:solidFill>
                <a:latin typeface="+mn-lt"/>
                <a:ea typeface="+mn-ea"/>
              </a:defRPr>
            </a:lvl1pPr>
          </a:lstStyle>
          <a:p>
            <a:pPr>
              <a:defRPr/>
            </a:pPr>
            <a:fld id="{99754C09-7B8F-4DC0-9CA1-38017DA722C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分别讲解</a:t>
            </a:r>
          </a:p>
        </p:txBody>
      </p:sp>
      <p:sp>
        <p:nvSpPr>
          <p:cNvPr id="174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565B2-CD9C-4459-9743-60150889BF79}" type="slidenum">
              <a:rPr lang="zh-CN" altLang="en-US"/>
              <a:pPr fontAlgn="base">
                <a:spcBef>
                  <a:spcPct val="0"/>
                </a:spcBef>
                <a:spcAft>
                  <a:spcPct val="0"/>
                </a:spcAft>
                <a:defRPr/>
              </a:pPr>
              <a:t>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分别讲解</a:t>
            </a:r>
          </a:p>
        </p:txBody>
      </p:sp>
      <p:sp>
        <p:nvSpPr>
          <p:cNvPr id="174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690EC0D-B034-4D1A-BF64-049645498C8D}" type="slidenum">
              <a:rPr lang="zh-CN" altLang="en-US" sz="1200" b="0">
                <a:solidFill>
                  <a:schemeClr val="tx1"/>
                </a:solidFill>
                <a:latin typeface="+mn-lt"/>
                <a:ea typeface="+mn-ea"/>
              </a:rPr>
              <a:pPr algn="r">
                <a:defRPr/>
              </a:pPr>
              <a:t>5</a:t>
            </a:fld>
            <a:endParaRPr lang="en-US" altLang="zh-CN" sz="1200" b="0">
              <a:solidFill>
                <a:schemeClr val="tx1"/>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分别讲解</a:t>
            </a:r>
          </a:p>
        </p:txBody>
      </p:sp>
      <p:sp>
        <p:nvSpPr>
          <p:cNvPr id="174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9651571-4E72-43F7-8C72-E9A9A6CE431A}" type="slidenum">
              <a:rPr lang="zh-CN" altLang="en-US" sz="1200" b="0">
                <a:solidFill>
                  <a:schemeClr val="tx1"/>
                </a:solidFill>
                <a:latin typeface="+mn-lt"/>
                <a:ea typeface="+mn-ea"/>
              </a:rPr>
              <a:pPr algn="r">
                <a:defRPr/>
              </a:pPr>
              <a:t>6</a:t>
            </a:fld>
            <a:endParaRPr lang="en-US" altLang="zh-CN" sz="1200" b="0">
              <a:solidFill>
                <a:schemeClr val="tx1"/>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分别讲解</a:t>
            </a:r>
          </a:p>
        </p:txBody>
      </p:sp>
      <p:sp>
        <p:nvSpPr>
          <p:cNvPr id="1741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072FE55-3A6A-495E-B09E-549436F54CBB}" type="slidenum">
              <a:rPr lang="zh-CN" altLang="en-US" sz="1200" b="0">
                <a:solidFill>
                  <a:schemeClr val="tx1"/>
                </a:solidFill>
                <a:latin typeface="+mn-lt"/>
                <a:ea typeface="+mn-ea"/>
              </a:rPr>
              <a:pPr algn="r">
                <a:defRPr/>
              </a:pPr>
              <a:t>7</a:t>
            </a:fld>
            <a:endParaRPr lang="en-US" altLang="zh-CN" sz="1200" b="0">
              <a:solidFill>
                <a:schemeClr val="tx1"/>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C4203-A673-41A1-8987-DA4F7C7AC4ED}" type="slidenum">
              <a:rPr lang="zh-CN" altLang="en-US"/>
              <a:pPr fontAlgn="base">
                <a:spcBef>
                  <a:spcPct val="0"/>
                </a:spcBef>
                <a:spcAft>
                  <a:spcPct val="0"/>
                </a:spcAft>
                <a:defRPr/>
              </a:pPr>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a:p>
            <a:pPr eaLnBrk="1" hangingPunct="1">
              <a:spcBef>
                <a:spcPct val="0"/>
              </a:spcBef>
            </a:pPr>
            <a:endParaRPr lang="zh-CN" altLang="en-US" smtClean="0"/>
          </a:p>
        </p:txBody>
      </p:sp>
      <p:sp>
        <p:nvSpPr>
          <p:cNvPr id="21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7809817-849F-4DED-8202-E874A19043B5}" type="slidenum">
              <a:rPr lang="zh-CN" altLang="en-US" sz="1200" b="0">
                <a:solidFill>
                  <a:schemeClr val="tx1"/>
                </a:solidFill>
                <a:latin typeface="+mn-lt"/>
                <a:ea typeface="+mn-ea"/>
              </a:rPr>
              <a:pPr algn="r">
                <a:defRPr/>
              </a:pPr>
              <a:t>9</a:t>
            </a:fld>
            <a:endParaRPr lang="en-US" altLang="zh-CN" sz="1200" b="0">
              <a:solidFill>
                <a:schemeClr val="tx1"/>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TextEdit="1"/>
          </p:cNvSpPr>
          <p:nvPr>
            <p:ph type="sldImg"/>
          </p:nvPr>
        </p:nvSpPr>
        <p:spPr bwMode="auto">
          <a:noFill/>
          <a:ln>
            <a:solidFill>
              <a:srgbClr val="000000"/>
            </a:solidFill>
            <a:miter lim="800000"/>
            <a:headEnd/>
            <a:tailEnd/>
          </a:ln>
        </p:spPr>
      </p:sp>
      <p:sp>
        <p:nvSpPr>
          <p:cNvPr id="317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7"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562E624-7CB4-4E9D-85A5-D747950B3917}" type="slidenum">
              <a:rPr lang="zh-CN" altLang="en-US" sz="1200" b="0">
                <a:solidFill>
                  <a:schemeClr val="tx1"/>
                </a:solidFill>
                <a:latin typeface="+mn-lt"/>
                <a:ea typeface="+mn-ea"/>
              </a:rPr>
              <a:pPr algn="r">
                <a:defRPr/>
              </a:pPr>
              <a:t>10</a:t>
            </a:fld>
            <a:endParaRPr lang="en-US" altLang="zh-CN" sz="1200" b="0">
              <a:solidFill>
                <a:schemeClr val="tx1"/>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pPr>
              <a:defRPr/>
            </a:pPr>
            <a:fld id="{192A40EB-AC65-4DF7-A278-DCC3A8D05F02}" type="datetimeFigureOut">
              <a:rPr lang="zh-CN" altLang="en-US" smtClean="0"/>
              <a:pPr>
                <a:defRPr/>
              </a:pPr>
              <a:t>2015/1/23</a:t>
            </a:fld>
            <a:endParaRPr lang="zh-CN" altLang="en-US"/>
          </a:p>
        </p:txBody>
      </p:sp>
      <p:sp>
        <p:nvSpPr>
          <p:cNvPr id="19" name="页脚占位符 18"/>
          <p:cNvSpPr>
            <a:spLocks noGrp="1"/>
          </p:cNvSpPr>
          <p:nvPr>
            <p:ph type="ftr" sz="quarter" idx="11"/>
          </p:nvPr>
        </p:nvSpPr>
        <p:spPr/>
        <p:txBody>
          <a:bodyPr/>
          <a:lstStyle/>
          <a:p>
            <a:pPr>
              <a:defRPr/>
            </a:pPr>
            <a:endParaRPr lang="zh-CN" altLang="en-US"/>
          </a:p>
        </p:txBody>
      </p:sp>
      <p:sp>
        <p:nvSpPr>
          <p:cNvPr id="27" name="灯片编号占位符 26"/>
          <p:cNvSpPr>
            <a:spLocks noGrp="1"/>
          </p:cNvSpPr>
          <p:nvPr>
            <p:ph type="sldNum" sz="quarter" idx="12"/>
          </p:nvPr>
        </p:nvSpPr>
        <p:spPr/>
        <p:txBody>
          <a:bodyPr/>
          <a:lstStyle/>
          <a:p>
            <a:pPr>
              <a:defRPr/>
            </a:pPr>
            <a:fld id="{EC5BC842-9F9A-4261-B4E0-A38C3CAF3D56}" type="slidenum">
              <a:rPr lang="zh-CN" alt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9CA020AF-F864-49A6-9DB2-C109EAD5B269}" type="datetimeFigureOut">
              <a:rPr lang="zh-CN" altLang="en-US" smtClean="0"/>
              <a:pPr>
                <a:defRPr/>
              </a:pPr>
              <a:t>2015/1/23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AB49B82E-2D65-4061-8CA5-AF8B622E51FA}"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8B63AFEC-848A-482C-8480-8F14E876FD0B}" type="datetimeFigureOut">
              <a:rPr lang="zh-CN" altLang="en-US" smtClean="0"/>
              <a:pPr>
                <a:defRPr/>
              </a:pPr>
              <a:t>2015/1/23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309607E-5BDB-4435-8A20-F0250C73933C}" type="slidenum">
              <a:rPr lang="zh-CN" altLang="en-US" smtClean="0"/>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E7EA9868-1CFA-4445-A296-54B101818BC6}" type="datetimeFigureOut">
              <a:rPr lang="zh-CN" altLang="en-US" smtClean="0"/>
              <a:pPr>
                <a:defRPr/>
              </a:pPr>
              <a:t>2015/1/23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ABF6EDCE-B7A4-4056-B5AD-D8053D27FCA7}" type="slidenum">
              <a:rPr lang="zh-CN" altLang="en-US" smtClean="0"/>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pPr>
              <a:defRPr/>
            </a:pPr>
            <a:fld id="{8A321D5A-B462-4F17-9605-7814B53720AF}" type="datetimeFigureOut">
              <a:rPr lang="zh-CN" altLang="en-US" smtClean="0"/>
              <a:pPr>
                <a:defRPr/>
              </a:pPr>
              <a:t>2015/1/23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8DEEBF73-C613-4022-82F5-843ADC29C0E2}" type="slidenum">
              <a:rPr lang="zh-CN" alt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5ACCA113-BD76-4A0B-BDC3-39F008243F78}" type="datetimeFigureOut">
              <a:rPr lang="zh-CN" altLang="en-US" smtClean="0"/>
              <a:pPr>
                <a:defRPr/>
              </a:pPr>
              <a:t>2015/1/23</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10FE2C3A-58B7-43F5-BEC9-404548F4DBEA}"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fld id="{FCB08539-EDC6-4E8E-93E6-27D3A062DBE6}" type="datetimeFigureOut">
              <a:rPr lang="zh-CN" altLang="en-US" smtClean="0"/>
              <a:pPr>
                <a:defRPr/>
              </a:pPr>
              <a:t>2015/1/23</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BC572BFB-59D2-4031-8F2A-92546D62AB92}"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fld id="{FCC36CB9-A4C5-4CD7-96D9-C2CB87DA270E}" type="datetimeFigureOut">
              <a:rPr lang="zh-CN" altLang="en-US" smtClean="0"/>
              <a:pPr>
                <a:defRPr/>
              </a:pPr>
              <a:t>2015/1/23</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6ACB631-4F62-4F5F-8D35-7480B7617C9A}"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3FFF117B-AE00-4B2B-91FD-2F1EF7F3C0F2}" type="datetimeFigureOut">
              <a:rPr lang="zh-CN" altLang="en-US" smtClean="0"/>
              <a:pPr>
                <a:defRPr/>
              </a:pPr>
              <a:t>2015/1/23</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90DB1A62-EA09-4C6D-A4F6-8F3AA236A9A5}"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CEFAEB91-D070-4699-B1EE-E1FC3D053756}" type="datetimeFigureOut">
              <a:rPr lang="zh-CN" altLang="en-US" smtClean="0"/>
              <a:pPr>
                <a:defRPr/>
              </a:pPr>
              <a:t>2015/1/23</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63AE87C-3BFF-4FF6-93E6-89ECE8D28884}"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pPr>
              <a:defRPr/>
            </a:pPr>
            <a:fld id="{9B210081-9FBB-4A9E-BE66-24DBCE5F9BAC}" type="datetimeFigureOut">
              <a:rPr lang="zh-CN" altLang="en-US" smtClean="0"/>
              <a:pPr>
                <a:defRPr/>
              </a:pPr>
              <a:t>2015/1/23</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pPr>
              <a:defRPr/>
            </a:pPr>
            <a:fld id="{2758CF0F-FABF-4E6B-9945-70A907BE18F9}" type="slidenum">
              <a:rPr lang="zh-CN" altLang="en-US" smtClean="0"/>
              <a:pPr>
                <a:defRPr/>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51DCDBA-B214-4034-B84B-3C237C84944F}" type="datetimeFigureOut">
              <a:rPr lang="zh-CN" altLang="en-US" smtClean="0"/>
              <a:pPr>
                <a:defRPr/>
              </a:pPr>
              <a:t>2015/1/23</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CE7FC15-82DB-4AA8-98C9-E26D6621934A}" type="slidenum">
              <a:rPr lang="zh-CN" altLang="en-US" smtClean="0"/>
              <a:pPr>
                <a:defRPr/>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3"/>
          <a:srcRect t="2083"/>
          <a:stretch>
            <a:fillRect/>
          </a:stretch>
        </p:blipFill>
        <p:spPr bwMode="auto">
          <a:xfrm>
            <a:off x="0" y="0"/>
            <a:ext cx="9144000" cy="6858000"/>
          </a:xfrm>
          <a:prstGeom prst="rect">
            <a:avLst/>
          </a:prstGeom>
          <a:noFill/>
          <a:ln w="9525">
            <a:noFill/>
            <a:miter lim="800000"/>
            <a:headEnd/>
            <a:tailEnd/>
          </a:ln>
        </p:spPr>
      </p:pic>
      <p:sp>
        <p:nvSpPr>
          <p:cNvPr id="14338" name="标题 1"/>
          <p:cNvSpPr>
            <a:spLocks noGrp="1"/>
          </p:cNvSpPr>
          <p:nvPr>
            <p:ph type="ctrTitle" idx="4294967295"/>
          </p:nvPr>
        </p:nvSpPr>
        <p:spPr>
          <a:xfrm>
            <a:off x="0" y="2060575"/>
            <a:ext cx="7772400" cy="1470025"/>
          </a:xfrm>
        </p:spPr>
        <p:txBody>
          <a:bodyPr>
            <a:normAutofit fontScale="90000"/>
          </a:bodyPr>
          <a:lstStyle/>
          <a:p>
            <a:pPr algn="ctr" eaLnBrk="1" hangingPunct="1"/>
            <a:r>
              <a:rPr lang="zh-CN" altLang="en-US" sz="4800" b="1" dirty="0" smtClean="0">
                <a:solidFill>
                  <a:schemeClr val="bg1"/>
                </a:solidFill>
                <a:latin typeface="宋体" charset="-122"/>
              </a:rPr>
              <a:t>公务机票购买操作</a:t>
            </a:r>
            <a:br>
              <a:rPr lang="zh-CN" altLang="en-US" sz="4800" b="1" dirty="0" smtClean="0">
                <a:solidFill>
                  <a:schemeClr val="bg1"/>
                </a:solidFill>
                <a:latin typeface="宋体" charset="-122"/>
              </a:rPr>
            </a:br>
            <a:r>
              <a:rPr lang="zh-CN" altLang="en-US" sz="4800" b="1" dirty="0" smtClean="0">
                <a:solidFill>
                  <a:schemeClr val="bg1"/>
                </a:solidFill>
                <a:latin typeface="宋体" charset="-122"/>
              </a:rPr>
              <a:t>及注意事项</a:t>
            </a:r>
          </a:p>
        </p:txBody>
      </p:sp>
      <p:sp>
        <p:nvSpPr>
          <p:cNvPr id="14339" name="TextBox 6"/>
          <p:cNvSpPr txBox="1">
            <a:spLocks noChangeArrowheads="1"/>
          </p:cNvSpPr>
          <p:nvPr/>
        </p:nvSpPr>
        <p:spPr bwMode="auto">
          <a:xfrm>
            <a:off x="1808163" y="4581525"/>
            <a:ext cx="5500687" cy="584775"/>
          </a:xfrm>
          <a:prstGeom prst="rect">
            <a:avLst/>
          </a:prstGeom>
          <a:noFill/>
          <a:ln w="9525">
            <a:noFill/>
            <a:miter lim="800000"/>
            <a:headEnd/>
            <a:tailEnd/>
          </a:ln>
        </p:spPr>
        <p:txBody>
          <a:bodyPr>
            <a:spAutoFit/>
          </a:bodyPr>
          <a:lstStyle/>
          <a:p>
            <a:pPr algn="ctr"/>
            <a:r>
              <a:rPr lang="zh-CN" altLang="en-US" sz="3200" dirty="0" smtClean="0">
                <a:latin typeface="隶书" pitchFamily="49" charset="-122"/>
                <a:ea typeface="隶书" pitchFamily="49" charset="-122"/>
              </a:rPr>
              <a:t>山东省教育厅财务处</a:t>
            </a:r>
            <a:endParaRPr lang="zh-CN" altLang="en-US" sz="2400" dirty="0">
              <a:latin typeface="隶书" pitchFamily="49" charset="-122"/>
              <a:ea typeface="隶书" pitchFamily="49" charset="-122"/>
              <a:cs typeface="Segoe UI" pitchFamily="34" charset="0"/>
            </a:endParaRPr>
          </a:p>
        </p:txBody>
      </p:sp>
      <p:sp>
        <p:nvSpPr>
          <p:cNvPr id="14340" name="Text Box 5"/>
          <p:cNvSpPr txBox="1">
            <a:spLocks noChangeArrowheads="1"/>
          </p:cNvSpPr>
          <p:nvPr/>
        </p:nvSpPr>
        <p:spPr bwMode="auto">
          <a:xfrm>
            <a:off x="3749675" y="5876925"/>
            <a:ext cx="1701107" cy="369332"/>
          </a:xfrm>
          <a:prstGeom prst="rect">
            <a:avLst/>
          </a:prstGeom>
          <a:noFill/>
          <a:ln w="9525">
            <a:noFill/>
            <a:miter lim="800000"/>
            <a:headEnd/>
            <a:tailEnd/>
          </a:ln>
        </p:spPr>
        <p:txBody>
          <a:bodyPr wrap="none">
            <a:spAutoFit/>
          </a:bodyPr>
          <a:lstStyle/>
          <a:p>
            <a:pPr algn="ctr"/>
            <a:r>
              <a:rPr lang="en-US" altLang="zh-CN" dirty="0">
                <a:ea typeface="楷体" pitchFamily="49" charset="-122"/>
              </a:rPr>
              <a:t>2015</a:t>
            </a:r>
            <a:r>
              <a:rPr lang="zh-CN" altLang="en-US" dirty="0">
                <a:ea typeface="楷体" pitchFamily="49" charset="-122"/>
              </a:rPr>
              <a:t>年</a:t>
            </a:r>
            <a:r>
              <a:rPr lang="en-US" altLang="zh-CN" dirty="0">
                <a:ea typeface="楷体" pitchFamily="49" charset="-122"/>
              </a:rPr>
              <a:t>1</a:t>
            </a:r>
            <a:r>
              <a:rPr lang="zh-CN" altLang="en-US" dirty="0" smtClean="0">
                <a:ea typeface="楷体" pitchFamily="49" charset="-122"/>
              </a:rPr>
              <a:t>月</a:t>
            </a:r>
            <a:r>
              <a:rPr lang="en-US" altLang="zh-CN" dirty="0" smtClean="0">
                <a:ea typeface="楷体" pitchFamily="49" charset="-122"/>
              </a:rPr>
              <a:t>21</a:t>
            </a:r>
            <a:r>
              <a:rPr lang="zh-CN" altLang="en-US" dirty="0" smtClean="0">
                <a:ea typeface="楷体" pitchFamily="49" charset="-122"/>
              </a:rPr>
              <a:t>日</a:t>
            </a:r>
            <a:endParaRPr lang="zh-CN" altLang="en-US" dirty="0">
              <a:ea typeface="楷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
        <p:nvSpPr>
          <p:cNvPr id="30722" name="AutoShape 13"/>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4</a:t>
            </a:r>
            <a:r>
              <a:rPr lang="zh-CN" altLang="en-US" sz="2400" b="0">
                <a:solidFill>
                  <a:schemeClr val="tx1"/>
                </a:solidFill>
                <a:latin typeface="黑体" pitchFamily="49" charset="-122"/>
                <a:ea typeface="黑体" pitchFamily="49" charset="-122"/>
              </a:rPr>
              <a:t>、身份验证</a:t>
            </a:r>
          </a:p>
        </p:txBody>
      </p:sp>
      <p:sp>
        <p:nvSpPr>
          <p:cNvPr id="30723" name="Rectangle 5"/>
          <p:cNvSpPr>
            <a:spLocks noChangeArrowheads="1"/>
          </p:cNvSpPr>
          <p:nvPr/>
        </p:nvSpPr>
        <p:spPr bwMode="auto">
          <a:xfrm>
            <a:off x="1000125" y="2565400"/>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预算单位验证方案</a:t>
            </a:r>
            <a:endParaRPr lang="zh-CN" altLang="en-US" sz="2400">
              <a:solidFill>
                <a:srgbClr val="C00000"/>
              </a:solidFill>
              <a:ea typeface="楷体" pitchFamily="49" charset="-122"/>
            </a:endParaRPr>
          </a:p>
        </p:txBody>
      </p:sp>
      <p:grpSp>
        <p:nvGrpSpPr>
          <p:cNvPr id="30724" name="组合 31"/>
          <p:cNvGrpSpPr>
            <a:grpSpLocks/>
          </p:cNvGrpSpPr>
          <p:nvPr/>
        </p:nvGrpSpPr>
        <p:grpSpPr bwMode="auto">
          <a:xfrm>
            <a:off x="2566988" y="4148138"/>
            <a:ext cx="3300412" cy="1441450"/>
            <a:chOff x="1043608" y="3020955"/>
            <a:chExt cx="4116013" cy="1584176"/>
          </a:xfrm>
        </p:grpSpPr>
        <p:sp>
          <p:nvSpPr>
            <p:cNvPr id="11" name="流程图: 磁盘 10"/>
            <p:cNvSpPr/>
            <p:nvPr/>
          </p:nvSpPr>
          <p:spPr>
            <a:xfrm>
              <a:off x="3647050" y="3020955"/>
              <a:ext cx="1512571" cy="1584176"/>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dirty="0"/>
                <a:t>预算单位信息库</a:t>
              </a:r>
            </a:p>
          </p:txBody>
        </p:sp>
        <p:sp>
          <p:nvSpPr>
            <p:cNvPr id="20" name="流程图: 磁盘 19"/>
            <p:cNvSpPr/>
            <p:nvPr/>
          </p:nvSpPr>
          <p:spPr>
            <a:xfrm>
              <a:off x="1043608" y="3020955"/>
              <a:ext cx="1657096" cy="149694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公务机票</a:t>
              </a:r>
              <a:endParaRPr lang="en-US" altLang="zh-CN" dirty="0"/>
            </a:p>
            <a:p>
              <a:pPr algn="ctr" fontAlgn="auto">
                <a:spcBef>
                  <a:spcPts val="0"/>
                </a:spcBef>
                <a:spcAft>
                  <a:spcPts val="0"/>
                </a:spcAft>
                <a:defRPr/>
              </a:pPr>
              <a:r>
                <a:rPr lang="zh-CN" altLang="en-US" dirty="0"/>
                <a:t>销售系统</a:t>
              </a:r>
            </a:p>
          </p:txBody>
        </p:sp>
        <p:cxnSp>
          <p:nvCxnSpPr>
            <p:cNvPr id="24" name="直接连接符 23"/>
            <p:cNvCxnSpPr>
              <a:stCxn id="20" idx="4"/>
              <a:endCxn id="11" idx="2"/>
            </p:cNvCxnSpPr>
            <p:nvPr/>
          </p:nvCxnSpPr>
          <p:spPr>
            <a:xfrm>
              <a:off x="2700704" y="3771171"/>
              <a:ext cx="946347" cy="4187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725" name="AutoShape 21"/>
          <p:cNvSpPr>
            <a:spLocks noChangeArrowheads="1"/>
          </p:cNvSpPr>
          <p:nvPr/>
        </p:nvSpPr>
        <p:spPr bwMode="auto">
          <a:xfrm>
            <a:off x="5795963" y="2925763"/>
            <a:ext cx="2376487" cy="647700"/>
          </a:xfrm>
          <a:prstGeom prst="wedgeRoundRectCallout">
            <a:avLst>
              <a:gd name="adj1" fmla="val -51537"/>
              <a:gd name="adj2" fmla="val 131616"/>
              <a:gd name="adj3" fmla="val 16667"/>
            </a:avLst>
          </a:prstGeom>
          <a:solidFill>
            <a:srgbClr val="DEF0F6"/>
          </a:solidFill>
          <a:ln w="9525">
            <a:solidFill>
              <a:schemeClr val="tx1"/>
            </a:solidFill>
            <a:miter lim="800000"/>
            <a:headEnd/>
            <a:tailEnd/>
          </a:ln>
        </p:spPr>
        <p:txBody>
          <a:bodyPr/>
          <a:lstStyle/>
          <a:p>
            <a:r>
              <a:rPr lang="zh-CN" altLang="en-US" sz="1400" b="0">
                <a:solidFill>
                  <a:schemeClr val="tx1"/>
                </a:solidFill>
                <a:latin typeface="Arial" charset="0"/>
                <a:ea typeface="楷体" pitchFamily="49" charset="-122"/>
              </a:rPr>
              <a:t>支付信息与系统中预算单位信息比对</a:t>
            </a:r>
          </a:p>
        </p:txBody>
      </p:sp>
      <p:pic>
        <p:nvPicPr>
          <p:cNvPr id="30726" name="Picture 10"/>
          <p:cNvPicPr>
            <a:picLocks noChangeAspect="1" noChangeArrowheads="1"/>
          </p:cNvPicPr>
          <p:nvPr/>
        </p:nvPicPr>
        <p:blipFill>
          <a:blip r:embed="rId3" cstate="print"/>
          <a:srcRect/>
          <a:stretch>
            <a:fillRect/>
          </a:stretch>
        </p:blipFill>
        <p:spPr bwMode="auto">
          <a:xfrm>
            <a:off x="34925" y="1042988"/>
            <a:ext cx="647700" cy="58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
        <p:nvSpPr>
          <p:cNvPr id="32770" name="AutoShape 11"/>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4</a:t>
            </a:r>
            <a:r>
              <a:rPr lang="zh-CN" altLang="en-US" sz="2400" b="0">
                <a:solidFill>
                  <a:schemeClr val="tx1"/>
                </a:solidFill>
                <a:latin typeface="黑体" pitchFamily="49" charset="-122"/>
                <a:ea typeface="黑体" pitchFamily="49" charset="-122"/>
              </a:rPr>
              <a:t>、身份验证</a:t>
            </a:r>
          </a:p>
        </p:txBody>
      </p:sp>
      <p:sp>
        <p:nvSpPr>
          <p:cNvPr id="32771" name="Rectangle 5"/>
          <p:cNvSpPr>
            <a:spLocks noChangeArrowheads="1"/>
          </p:cNvSpPr>
          <p:nvPr/>
        </p:nvSpPr>
        <p:spPr bwMode="auto">
          <a:xfrm>
            <a:off x="1000125" y="2565400"/>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预算单位验证方案</a:t>
            </a:r>
            <a:endParaRPr lang="zh-CN" altLang="en-US" sz="2400">
              <a:solidFill>
                <a:srgbClr val="C00000"/>
              </a:solidFill>
              <a:ea typeface="楷体" pitchFamily="49" charset="-122"/>
            </a:endParaRPr>
          </a:p>
        </p:txBody>
      </p:sp>
      <p:pic>
        <p:nvPicPr>
          <p:cNvPr id="32772" name="Picture 6"/>
          <p:cNvPicPr>
            <a:picLocks noChangeAspect="1" noChangeArrowheads="1"/>
          </p:cNvPicPr>
          <p:nvPr/>
        </p:nvPicPr>
        <p:blipFill>
          <a:blip r:embed="rId2" cstate="print"/>
          <a:srcRect/>
          <a:stretch>
            <a:fillRect/>
          </a:stretch>
        </p:blipFill>
        <p:spPr bwMode="auto">
          <a:xfrm>
            <a:off x="34925" y="1042988"/>
            <a:ext cx="647700" cy="585787"/>
          </a:xfrm>
          <a:prstGeom prst="rect">
            <a:avLst/>
          </a:prstGeom>
          <a:noFill/>
          <a:ln w="9525">
            <a:noFill/>
            <a:miter lim="800000"/>
            <a:headEnd/>
            <a:tailEnd/>
          </a:ln>
        </p:spPr>
      </p:pic>
      <p:pic>
        <p:nvPicPr>
          <p:cNvPr id="32773" name="Picture 7" descr="图片1"/>
          <p:cNvPicPr>
            <a:picLocks noChangeAspect="1" noChangeArrowheads="1"/>
          </p:cNvPicPr>
          <p:nvPr/>
        </p:nvPicPr>
        <p:blipFill>
          <a:blip r:embed="rId3"/>
          <a:srcRect/>
          <a:stretch>
            <a:fillRect/>
          </a:stretch>
        </p:blipFill>
        <p:spPr bwMode="auto">
          <a:xfrm>
            <a:off x="755650" y="3246438"/>
            <a:ext cx="7632700" cy="1982787"/>
          </a:xfrm>
          <a:prstGeom prst="rect">
            <a:avLst/>
          </a:prstGeom>
          <a:noFill/>
          <a:ln w="9525">
            <a:noFill/>
            <a:miter lim="800000"/>
            <a:headEnd/>
            <a:tailEnd/>
          </a:ln>
        </p:spPr>
      </p:pic>
      <p:sp>
        <p:nvSpPr>
          <p:cNvPr id="32774" name="Text Box 7"/>
          <p:cNvSpPr txBox="1">
            <a:spLocks noChangeArrowheads="1"/>
          </p:cNvSpPr>
          <p:nvPr/>
        </p:nvSpPr>
        <p:spPr bwMode="auto">
          <a:xfrm>
            <a:off x="1384300" y="3133725"/>
            <a:ext cx="26987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预算单位信息库的生成：</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20"/>
          <p:cNvSpPr>
            <a:spLocks noChangeArrowheads="1"/>
          </p:cNvSpPr>
          <p:nvPr/>
        </p:nvSpPr>
        <p:spPr bwMode="auto">
          <a:xfrm>
            <a:off x="469900" y="981075"/>
            <a:ext cx="2157413" cy="579438"/>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政策要点</a:t>
            </a:r>
          </a:p>
        </p:txBody>
      </p:sp>
      <p:sp>
        <p:nvSpPr>
          <p:cNvPr id="33794" name="AutoShape 7"/>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5</a:t>
            </a:r>
            <a:r>
              <a:rPr lang="zh-CN" altLang="en-US" sz="2400" b="0">
                <a:solidFill>
                  <a:schemeClr val="tx1"/>
                </a:solidFill>
                <a:latin typeface="黑体" pitchFamily="49" charset="-122"/>
                <a:ea typeface="黑体" pitchFamily="49" charset="-122"/>
              </a:rPr>
              <a:t>、购票方式</a:t>
            </a:r>
          </a:p>
        </p:txBody>
      </p:sp>
      <p:sp>
        <p:nvSpPr>
          <p:cNvPr id="33795" name="Text Box 8"/>
          <p:cNvSpPr txBox="1">
            <a:spLocks noChangeArrowheads="1"/>
          </p:cNvSpPr>
          <p:nvPr/>
        </p:nvSpPr>
        <p:spPr bwMode="auto">
          <a:xfrm>
            <a:off x="1187450" y="2565400"/>
            <a:ext cx="7153275" cy="2805113"/>
          </a:xfrm>
          <a:prstGeom prst="rect">
            <a:avLst/>
          </a:prstGeom>
          <a:noFill/>
          <a:ln w="9525">
            <a:noFill/>
            <a:miter lim="800000"/>
            <a:headEnd/>
            <a:tailEnd/>
          </a:ln>
        </p:spPr>
        <p:txBody>
          <a:bodyPr>
            <a:spAutoFit/>
          </a:bodyPr>
          <a:lstStyle/>
          <a:p>
            <a:pPr>
              <a:spcBef>
                <a:spcPct val="100000"/>
              </a:spcBef>
            </a:pPr>
            <a:r>
              <a:rPr lang="en-US" altLang="zh-CN" b="0">
                <a:solidFill>
                  <a:schemeClr val="tx1"/>
                </a:solidFill>
                <a:latin typeface="Arial" charset="0"/>
              </a:rPr>
              <a:t>※  </a:t>
            </a:r>
            <a:r>
              <a:rPr lang="zh-CN" altLang="en-US" sz="2000">
                <a:solidFill>
                  <a:schemeClr val="tx1"/>
                </a:solidFill>
                <a:latin typeface="Arial" charset="0"/>
                <a:ea typeface="楷体" pitchFamily="49" charset="-122"/>
              </a:rPr>
              <a:t>委托购票：</a:t>
            </a:r>
          </a:p>
          <a:p>
            <a:r>
              <a:rPr lang="en-US" altLang="zh-CN" sz="2000" b="0">
                <a:solidFill>
                  <a:schemeClr val="tx1"/>
                </a:solidFill>
                <a:latin typeface="Arial" charset="0"/>
                <a:ea typeface="楷体" pitchFamily="49" charset="-122"/>
              </a:rPr>
              <a:t>     </a:t>
            </a:r>
            <a:r>
              <a:rPr lang="zh-CN" altLang="en-US" sz="2000" b="0">
                <a:solidFill>
                  <a:schemeClr val="tx1"/>
                </a:solidFill>
                <a:latin typeface="Arial" charset="0"/>
                <a:ea typeface="楷体" pitchFamily="49" charset="-122"/>
              </a:rPr>
              <a:t>购票人联系政府采购机票管理网站（</a:t>
            </a:r>
            <a:r>
              <a:rPr lang="en-US" altLang="zh-CN" sz="2000" b="0">
                <a:solidFill>
                  <a:schemeClr val="tx1"/>
                </a:solidFill>
                <a:latin typeface="Arial" charset="0"/>
                <a:ea typeface="楷体" pitchFamily="49" charset="-122"/>
              </a:rPr>
              <a:t>www.gpticket.org</a:t>
            </a:r>
            <a:r>
              <a:rPr lang="zh-CN" altLang="en-US" sz="2000" b="0">
                <a:solidFill>
                  <a:schemeClr val="tx1"/>
                </a:solidFill>
                <a:latin typeface="Arial" charset="0"/>
                <a:ea typeface="楷体" pitchFamily="49" charset="-122"/>
              </a:rPr>
              <a:t>）公</a:t>
            </a:r>
          </a:p>
          <a:p>
            <a:r>
              <a:rPr lang="zh-CN" altLang="en-US" sz="2000" b="0">
                <a:solidFill>
                  <a:schemeClr val="tx1"/>
                </a:solidFill>
                <a:latin typeface="Arial" charset="0"/>
                <a:ea typeface="楷体" pitchFamily="49" charset="-122"/>
              </a:rPr>
              <a:t>     布的任意一家航空公司直销机构或机票销售代理机构，委托</a:t>
            </a:r>
          </a:p>
          <a:p>
            <a:r>
              <a:rPr lang="zh-CN" altLang="en-US" sz="2000" b="0">
                <a:solidFill>
                  <a:schemeClr val="tx1"/>
                </a:solidFill>
                <a:latin typeface="Arial" charset="0"/>
                <a:ea typeface="楷体" pitchFamily="49" charset="-122"/>
              </a:rPr>
              <a:t>     购买公务机票。</a:t>
            </a:r>
          </a:p>
          <a:p>
            <a:pPr>
              <a:spcBef>
                <a:spcPct val="100000"/>
              </a:spcBef>
            </a:pPr>
            <a:r>
              <a:rPr lang="en-US" altLang="zh-CN" b="0">
                <a:solidFill>
                  <a:schemeClr val="tx1"/>
                </a:solidFill>
                <a:latin typeface="Arial" charset="0"/>
              </a:rPr>
              <a:t>※</a:t>
            </a:r>
            <a:r>
              <a:rPr lang="en-US" altLang="zh-CN" sz="2000" b="0">
                <a:solidFill>
                  <a:schemeClr val="tx1"/>
                </a:solidFill>
                <a:latin typeface="Arial" charset="0"/>
                <a:ea typeface="楷体" pitchFamily="49" charset="-122"/>
              </a:rPr>
              <a:t> </a:t>
            </a:r>
            <a:r>
              <a:rPr lang="zh-CN" altLang="en-US" sz="2000">
                <a:solidFill>
                  <a:schemeClr val="tx1"/>
                </a:solidFill>
                <a:latin typeface="Arial" charset="0"/>
                <a:ea typeface="楷体" pitchFamily="49" charset="-122"/>
              </a:rPr>
              <a:t>自助购票：</a:t>
            </a:r>
          </a:p>
          <a:p>
            <a:r>
              <a:rPr lang="zh-CN" altLang="en-US" sz="2000" b="0">
                <a:solidFill>
                  <a:schemeClr val="tx1"/>
                </a:solidFill>
                <a:latin typeface="Arial" charset="0"/>
                <a:ea typeface="楷体" pitchFamily="49" charset="-122"/>
              </a:rPr>
              <a:t>     购票人登陆政府采购机票管理网站</a:t>
            </a:r>
            <a:r>
              <a:rPr lang="zh-CN" altLang="en-US" b="0">
                <a:solidFill>
                  <a:schemeClr val="tx1"/>
                </a:solidFill>
                <a:latin typeface="Arial" charset="0"/>
              </a:rPr>
              <a:t>（</a:t>
            </a:r>
            <a:r>
              <a:rPr lang="en-US" altLang="zh-CN" b="0">
                <a:solidFill>
                  <a:schemeClr val="tx1"/>
                </a:solidFill>
                <a:latin typeface="Arial" charset="0"/>
              </a:rPr>
              <a:t>www.gpticket.org</a:t>
            </a:r>
            <a:r>
              <a:rPr lang="zh-CN" altLang="en-US" b="0">
                <a:solidFill>
                  <a:schemeClr val="tx1"/>
                </a:solidFill>
                <a:latin typeface="Arial" charset="0"/>
              </a:rPr>
              <a:t>） </a:t>
            </a:r>
            <a:r>
              <a:rPr lang="zh-CN" altLang="en-US" sz="2000" b="0">
                <a:solidFill>
                  <a:schemeClr val="tx1"/>
                </a:solidFill>
                <a:latin typeface="Arial" charset="0"/>
                <a:ea typeface="楷体" pitchFamily="49" charset="-122"/>
              </a:rPr>
              <a:t>，按</a:t>
            </a:r>
          </a:p>
          <a:p>
            <a:r>
              <a:rPr lang="zh-CN" altLang="en-US" sz="2000" b="0">
                <a:solidFill>
                  <a:schemeClr val="tx1"/>
                </a:solidFill>
                <a:latin typeface="Arial" charset="0"/>
                <a:ea typeface="楷体" pitchFamily="49" charset="-122"/>
              </a:rPr>
              <a:t>     网站提示进行网上自助购买公务机票</a:t>
            </a:r>
            <a:r>
              <a:rPr lang="zh-CN" altLang="en-US" b="0">
                <a:solidFill>
                  <a:schemeClr val="tx1"/>
                </a:solidFill>
                <a:ea typeface="楷体" pitchFamily="49" charset="-122"/>
              </a:rPr>
              <a:t>（自</a:t>
            </a:r>
            <a:r>
              <a:rPr lang="en-US" altLang="zh-CN" b="0">
                <a:solidFill>
                  <a:schemeClr val="tx1"/>
                </a:solidFill>
                <a:ea typeface="楷体" pitchFamily="49" charset="-122"/>
              </a:rPr>
              <a:t>2015</a:t>
            </a:r>
            <a:r>
              <a:rPr lang="zh-CN" altLang="en-US" b="0">
                <a:solidFill>
                  <a:schemeClr val="tx1"/>
                </a:solidFill>
                <a:ea typeface="楷体" pitchFamily="49" charset="-122"/>
              </a:rPr>
              <a:t>年</a:t>
            </a:r>
            <a:r>
              <a:rPr lang="en-US" altLang="zh-CN" b="0">
                <a:solidFill>
                  <a:schemeClr val="tx1"/>
                </a:solidFill>
                <a:ea typeface="楷体" pitchFamily="49" charset="-122"/>
              </a:rPr>
              <a:t>1</a:t>
            </a:r>
            <a:r>
              <a:rPr lang="zh-CN" altLang="en-US" b="0">
                <a:solidFill>
                  <a:schemeClr val="tx1"/>
                </a:solidFill>
                <a:ea typeface="楷体" pitchFamily="49" charset="-122"/>
              </a:rPr>
              <a:t>月</a:t>
            </a:r>
            <a:r>
              <a:rPr lang="en-US" altLang="zh-CN" b="0">
                <a:solidFill>
                  <a:schemeClr val="tx1"/>
                </a:solidFill>
                <a:ea typeface="楷体" pitchFamily="49" charset="-122"/>
              </a:rPr>
              <a:t>1</a:t>
            </a:r>
            <a:r>
              <a:rPr lang="zh-CN" altLang="en-US" b="0">
                <a:solidFill>
                  <a:schemeClr val="tx1"/>
                </a:solidFill>
                <a:ea typeface="楷体" pitchFamily="49" charset="-122"/>
              </a:rPr>
              <a:t>日起开放</a:t>
            </a:r>
          </a:p>
          <a:p>
            <a:r>
              <a:rPr lang="en-US" altLang="zh-CN" b="0">
                <a:solidFill>
                  <a:schemeClr val="tx1"/>
                </a:solidFill>
                <a:ea typeface="楷体" pitchFamily="49" charset="-122"/>
              </a:rPr>
              <a:t>   24</a:t>
            </a:r>
            <a:r>
              <a:rPr lang="zh-CN" altLang="en-US" b="0">
                <a:solidFill>
                  <a:schemeClr val="tx1"/>
                </a:solidFill>
                <a:ea typeface="楷体" pitchFamily="49" charset="-122"/>
              </a:rPr>
              <a:t>小时购票服务服务）。</a:t>
            </a:r>
            <a:endParaRPr lang="zh-CN" altLang="en-US" sz="2000" b="0">
              <a:solidFill>
                <a:schemeClr val="tx1"/>
              </a:solidFill>
              <a:latin typeface="Arial" charset="0"/>
              <a:ea typeface="楷体" pitchFamily="49" charset="-122"/>
            </a:endParaRPr>
          </a:p>
        </p:txBody>
      </p:sp>
      <p:pic>
        <p:nvPicPr>
          <p:cNvPr id="33796" name="Picture 5"/>
          <p:cNvPicPr>
            <a:picLocks noChangeAspect="1" noChangeArrowheads="1"/>
          </p:cNvPicPr>
          <p:nvPr/>
        </p:nvPicPr>
        <p:blipFill>
          <a:blip r:embed="rId2" cstate="print"/>
          <a:srcRect/>
          <a:stretch>
            <a:fillRect/>
          </a:stretch>
        </p:blipFill>
        <p:spPr bwMode="auto">
          <a:xfrm>
            <a:off x="34925" y="1042988"/>
            <a:ext cx="647700" cy="5857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20"/>
          <p:cNvSpPr>
            <a:spLocks noChangeArrowheads="1"/>
          </p:cNvSpPr>
          <p:nvPr/>
        </p:nvSpPr>
        <p:spPr bwMode="auto">
          <a:xfrm>
            <a:off x="571500" y="981075"/>
            <a:ext cx="1809750"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政策要点</a:t>
            </a:r>
          </a:p>
        </p:txBody>
      </p:sp>
      <p:sp>
        <p:nvSpPr>
          <p:cNvPr id="34818" name="AutoShape 54"/>
          <p:cNvSpPr>
            <a:spLocks noChangeArrowheads="1"/>
          </p:cNvSpPr>
          <p:nvPr/>
        </p:nvSpPr>
        <p:spPr bwMode="auto">
          <a:xfrm>
            <a:off x="611188" y="1628775"/>
            <a:ext cx="1368425"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6</a:t>
            </a:r>
            <a:r>
              <a:rPr lang="zh-CN" altLang="en-US" sz="2400" b="0">
                <a:solidFill>
                  <a:schemeClr val="tx1"/>
                </a:solidFill>
                <a:latin typeface="黑体" pitchFamily="49" charset="-122"/>
                <a:ea typeface="黑体" pitchFamily="49" charset="-122"/>
              </a:rPr>
              <a:t>、小结</a:t>
            </a:r>
          </a:p>
        </p:txBody>
      </p:sp>
      <p:sp>
        <p:nvSpPr>
          <p:cNvPr id="34819" name="Rectangle 3"/>
          <p:cNvSpPr>
            <a:spLocks noChangeArrowheads="1"/>
          </p:cNvSpPr>
          <p:nvPr/>
        </p:nvSpPr>
        <p:spPr bwMode="auto">
          <a:xfrm>
            <a:off x="1485900" y="1895475"/>
            <a:ext cx="4337050" cy="0"/>
          </a:xfrm>
          <a:prstGeom prst="rect">
            <a:avLst/>
          </a:prstGeom>
          <a:solidFill>
            <a:srgbClr val="99CCFF"/>
          </a:solidFill>
          <a:ln w="9525">
            <a:noFill/>
            <a:miter lim="800000"/>
            <a:headEnd/>
            <a:tailEnd/>
          </a:ln>
        </p:spPr>
        <p:txBody>
          <a:bodyPr wrap="none" anchor="ctr">
            <a:spAutoFit/>
          </a:bodyPr>
          <a:lstStyle/>
          <a:p>
            <a:endParaRPr lang="zh-CN" altLang="en-US" b="0">
              <a:solidFill>
                <a:schemeClr val="tx1"/>
              </a:solidFill>
              <a:latin typeface="Arial" charset="0"/>
              <a:ea typeface="华文新魏" pitchFamily="2" charset="-122"/>
            </a:endParaRPr>
          </a:p>
        </p:txBody>
      </p:sp>
      <p:sp>
        <p:nvSpPr>
          <p:cNvPr id="34820" name="Rectangle 264"/>
          <p:cNvSpPr>
            <a:spLocks noChangeArrowheads="1"/>
          </p:cNvSpPr>
          <p:nvPr/>
        </p:nvSpPr>
        <p:spPr bwMode="auto">
          <a:xfrm>
            <a:off x="971550" y="2252663"/>
            <a:ext cx="5060950" cy="0"/>
          </a:xfrm>
          <a:prstGeom prst="rect">
            <a:avLst/>
          </a:prstGeom>
          <a:solidFill>
            <a:srgbClr val="99CCFF"/>
          </a:solidFill>
          <a:ln w="9525">
            <a:noFill/>
            <a:miter lim="800000"/>
            <a:headEnd/>
            <a:tailEnd/>
          </a:ln>
        </p:spPr>
        <p:txBody>
          <a:bodyPr wrap="none" anchor="ctr">
            <a:spAutoFit/>
          </a:bodyPr>
          <a:lstStyle/>
          <a:p>
            <a:endParaRPr lang="zh-CN" altLang="en-US" b="0">
              <a:solidFill>
                <a:schemeClr val="tx1"/>
              </a:solidFill>
              <a:latin typeface="Arial" charset="0"/>
              <a:ea typeface="华文新魏" pitchFamily="2" charset="-122"/>
            </a:endParaRPr>
          </a:p>
        </p:txBody>
      </p:sp>
      <p:graphicFrame>
        <p:nvGraphicFramePr>
          <p:cNvPr id="33850" name="Group 58"/>
          <p:cNvGraphicFramePr>
            <a:graphicFrameLocks noGrp="1"/>
          </p:cNvGraphicFramePr>
          <p:nvPr/>
        </p:nvGraphicFramePr>
        <p:xfrm>
          <a:off x="971550" y="2420938"/>
          <a:ext cx="7200900" cy="2219960"/>
        </p:xfrm>
        <a:graphic>
          <a:graphicData uri="http://schemas.openxmlformats.org/drawingml/2006/table">
            <a:tbl>
              <a:tblPr/>
              <a:tblGrid>
                <a:gridCol w="800100"/>
                <a:gridCol w="2171700"/>
                <a:gridCol w="2057400"/>
                <a:gridCol w="2171700"/>
              </a:tblGrid>
              <a:tr h="4333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网 站 渠 道</a:t>
                      </a:r>
                      <a:endParaRPr kumimoji="0" lang="zh-CN" altLang="en-US" sz="14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航空公司直销</a:t>
                      </a:r>
                      <a:endParaRPr kumimoji="0" lang="zh-CN" altLang="en-US" sz="14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代理机构分销</a:t>
                      </a:r>
                      <a:endParaRPr kumimoji="0" lang="zh-CN" altLang="en-US" sz="14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99CCFF"/>
                    </a:solid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购票方式</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自助购票</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委托购票</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hMerge="1">
                  <a:txBody>
                    <a:bodyPr/>
                    <a:lstStyle/>
                    <a:p>
                      <a:endParaRPr lang="zh-CN" altLang="en-US"/>
                    </a:p>
                  </a:txBody>
                  <a:tcPr/>
                </a:tc>
              </a:tr>
              <a:tr h="850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购票说明</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购票人自行在网站自助购票。购票前，需按照提示注册网站购票用户。仅限于持有公务卡的购票人购买。</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在政府采购机票管理网站首页点击</a:t>
                      </a:r>
                      <a:r>
                        <a:rPr kumimoji="0" lang="zh-CN" altLang="en-US" sz="1200" b="0" i="0" u="none" strike="noStrike" cap="none" normalizeH="0" baseline="0" smtClean="0">
                          <a:ln>
                            <a:noFill/>
                          </a:ln>
                          <a:solidFill>
                            <a:schemeClr val="tx1"/>
                          </a:solidFill>
                          <a:effectLst/>
                          <a:latin typeface="Arial" charset="0"/>
                          <a:ea typeface="仿宋" pitchFamily="49" charset="-122"/>
                          <a:cs typeface="Times New Roman" pitchFamily="18" charset="0"/>
                        </a:rPr>
                        <a:t>“</a:t>
                      </a: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服务商查询</a:t>
                      </a:r>
                      <a:r>
                        <a:rPr kumimoji="0" lang="zh-CN" altLang="en-US" sz="1200" b="0" i="0" u="none" strike="noStrike" cap="none" normalizeH="0" baseline="0" smtClean="0">
                          <a:ln>
                            <a:noFill/>
                          </a:ln>
                          <a:solidFill>
                            <a:schemeClr val="tx1"/>
                          </a:solidFill>
                          <a:effectLst/>
                          <a:latin typeface="Arial" charset="0"/>
                          <a:ea typeface="仿宋" pitchFamily="49" charset="-122"/>
                          <a:cs typeface="Times New Roman" pitchFamily="18" charset="0"/>
                        </a:rPr>
                        <a:t>”</a:t>
                      </a: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，选择并联系任意一家航空公司直销机构委托购票。</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在政府采购机票管理网站首页点击</a:t>
                      </a:r>
                      <a:r>
                        <a:rPr kumimoji="0" lang="zh-CN" altLang="en-US" sz="1200" b="0" i="0" u="none" strike="noStrike" cap="none" normalizeH="0" baseline="0" smtClean="0">
                          <a:ln>
                            <a:noFill/>
                          </a:ln>
                          <a:solidFill>
                            <a:schemeClr val="tx1"/>
                          </a:solidFill>
                          <a:effectLst/>
                          <a:latin typeface="Arial" charset="0"/>
                          <a:ea typeface="仿宋" pitchFamily="49" charset="-122"/>
                          <a:cs typeface="Times New Roman" pitchFamily="18" charset="0"/>
                        </a:rPr>
                        <a:t>“</a:t>
                      </a: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服务商查询</a:t>
                      </a:r>
                      <a:r>
                        <a:rPr kumimoji="0" lang="zh-CN" altLang="en-US" sz="1200" b="0" i="0" u="none" strike="noStrike" cap="none" normalizeH="0" baseline="0" smtClean="0">
                          <a:ln>
                            <a:noFill/>
                          </a:ln>
                          <a:solidFill>
                            <a:schemeClr val="tx1"/>
                          </a:solidFill>
                          <a:effectLst/>
                          <a:latin typeface="Arial" charset="0"/>
                          <a:ea typeface="仿宋" pitchFamily="49" charset="-122"/>
                          <a:cs typeface="Times New Roman" pitchFamily="18" charset="0"/>
                        </a:rPr>
                        <a:t>”</a:t>
                      </a: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，选择并联系任意一家机票代理机构委托购票。</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验证方式</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公务卡验证</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公务卡验证或预算单位验证</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hMerge="1">
                  <a:txBody>
                    <a:bodyPr/>
                    <a:lstStyle/>
                    <a:p>
                      <a:endParaRPr lang="zh-CN" altLang="en-US"/>
                    </a:p>
                  </a:txBody>
                  <a:tcPr/>
                </a:tc>
              </a:tr>
              <a:tr h="282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支付方式</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公务卡结算</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根据身份验证方式，可使用公务卡或银行转账结算</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lnTlToBr>
                      <a:noFill/>
                    </a:lnTlToBr>
                    <a:lnBlToTr>
                      <a:noFill/>
                    </a:lnBlToTr>
                    <a:solidFill>
                      <a:srgbClr val="FFF8EB"/>
                    </a:solidFill>
                  </a:tcPr>
                </a:tc>
                <a:tc hMerge="1">
                  <a:txBody>
                    <a:bodyPr/>
                    <a:lstStyle/>
                    <a:p>
                      <a:endParaRPr lang="zh-CN" altLang="en-US"/>
                    </a:p>
                  </a:txBody>
                  <a:tcPr/>
                </a:tc>
              </a:tr>
            </a:tbl>
          </a:graphicData>
        </a:graphic>
      </p:graphicFrame>
      <p:graphicFrame>
        <p:nvGraphicFramePr>
          <p:cNvPr id="33851" name="Group 59"/>
          <p:cNvGraphicFramePr>
            <a:graphicFrameLocks noGrp="1"/>
          </p:cNvGraphicFramePr>
          <p:nvPr/>
        </p:nvGraphicFramePr>
        <p:xfrm>
          <a:off x="971550" y="4868863"/>
          <a:ext cx="4352925" cy="1282383"/>
        </p:xfrm>
        <a:graphic>
          <a:graphicData uri="http://schemas.openxmlformats.org/drawingml/2006/table">
            <a:tbl>
              <a:tblPr/>
              <a:tblGrid>
                <a:gridCol w="2181225"/>
                <a:gridCol w="2171700"/>
              </a:tblGrid>
              <a:tr h="355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验 证 方 式</a:t>
                      </a:r>
                      <a:endParaRPr kumimoji="0" lang="zh-CN" altLang="en-US" sz="14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结 算 方 式</a:t>
                      </a:r>
                      <a:endParaRPr kumimoji="0" lang="zh-CN" altLang="en-US" sz="14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CCFFFF"/>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公务卡验证</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POS</a:t>
                      </a: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机刷卡方式结算</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8EB"/>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预算单位验证</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银行转账方式结算</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8EB"/>
                    </a:solidFill>
                  </a:tcPr>
                </a:tc>
              </a:tr>
              <a:tr h="3778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仿宋" pitchFamily="49" charset="-122"/>
                          <a:ea typeface="仿宋" pitchFamily="49" charset="-122"/>
                          <a:cs typeface="Times New Roman" pitchFamily="18" charset="0"/>
                        </a:rPr>
                        <a:t>两种验证方式对应的结算方式不得混用，且不得使用现金结算。</a:t>
                      </a:r>
                      <a:endParaRPr kumimoji="0" lang="zh-CN" altLang="en-US" sz="1800" b="0" i="0" u="none" strike="noStrike" cap="none" normalizeH="0" baseline="0" smtClean="0">
                        <a:ln>
                          <a:noFill/>
                        </a:ln>
                        <a:solidFill>
                          <a:schemeClr val="tx1"/>
                        </a:solidFill>
                        <a:effectLst/>
                        <a:latin typeface="Arial" charset="0"/>
                        <a:ea typeface="仿宋"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8EB"/>
                    </a:solidFill>
                  </a:tcPr>
                </a:tc>
                <a:tc hMerge="1">
                  <a:txBody>
                    <a:bodyPr/>
                    <a:lstStyle/>
                    <a:p>
                      <a:endParaRPr lang="zh-CN" altLang="en-US"/>
                    </a:p>
                  </a:txBody>
                  <a:tcPr/>
                </a:tc>
              </a:tr>
            </a:tbl>
          </a:graphicData>
        </a:graphic>
      </p:graphicFrame>
      <p:pic>
        <p:nvPicPr>
          <p:cNvPr id="34867" name="Picture 433"/>
          <p:cNvPicPr>
            <a:picLocks noChangeAspect="1" noChangeArrowheads="1"/>
          </p:cNvPicPr>
          <p:nvPr/>
        </p:nvPicPr>
        <p:blipFill>
          <a:blip r:embed="rId2" cstate="print"/>
          <a:srcRect/>
          <a:stretch>
            <a:fillRect/>
          </a:stretch>
        </p:blipFill>
        <p:spPr bwMode="auto">
          <a:xfrm>
            <a:off x="34925" y="1042988"/>
            <a:ext cx="647700" cy="5857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1187450" y="2708275"/>
            <a:ext cx="6769100" cy="1190625"/>
          </a:xfrm>
          <a:prstGeom prst="rect">
            <a:avLst/>
          </a:prstGeom>
          <a:noFill/>
          <a:ln w="9525">
            <a:noFill/>
            <a:miter lim="800000"/>
            <a:headEnd/>
            <a:tailEnd/>
          </a:ln>
        </p:spPr>
        <p:txBody>
          <a:bodyPr anchor="ctr">
            <a:spAutoFit/>
          </a:bodyPr>
          <a:lstStyle/>
          <a:p>
            <a:r>
              <a:rPr lang="zh-CN" altLang="en-US" b="0">
                <a:solidFill>
                  <a:schemeClr val="tx1"/>
                </a:solidFill>
                <a:ea typeface="楷体" pitchFamily="49" charset="-122"/>
              </a:rPr>
              <a:t>①登录政府采购机票管理网站（</a:t>
            </a:r>
            <a:r>
              <a:rPr lang="en-US" altLang="zh-CN" b="0">
                <a:solidFill>
                  <a:schemeClr val="tx1"/>
                </a:solidFill>
                <a:ea typeface="楷体" pitchFamily="49" charset="-122"/>
              </a:rPr>
              <a:t>www.gpticket.org</a:t>
            </a:r>
            <a:r>
              <a:rPr lang="zh-CN" altLang="en-US" b="0">
                <a:solidFill>
                  <a:schemeClr val="tx1"/>
                </a:solidFill>
                <a:ea typeface="楷体" pitchFamily="49" charset="-122"/>
              </a:rPr>
              <a:t>），点击“购</a:t>
            </a:r>
          </a:p>
          <a:p>
            <a:r>
              <a:rPr lang="zh-CN" altLang="en-US" b="0">
                <a:solidFill>
                  <a:schemeClr val="tx1"/>
                </a:solidFill>
                <a:ea typeface="楷体" pitchFamily="49" charset="-122"/>
              </a:rPr>
              <a:t>  票注册”按钮，进入购票用户注册页面。</a:t>
            </a:r>
          </a:p>
          <a:p>
            <a:endParaRPr lang="zh-CN" altLang="en-US" b="0">
              <a:solidFill>
                <a:schemeClr val="tx1"/>
              </a:solidFill>
              <a:ea typeface="楷体" pitchFamily="49" charset="-122"/>
            </a:endParaRPr>
          </a:p>
          <a:p>
            <a:endParaRPr lang="zh-CN" altLang="en-US">
              <a:solidFill>
                <a:schemeClr val="tx1"/>
              </a:solidFill>
              <a:ea typeface="楷体" pitchFamily="49" charset="-122"/>
            </a:endParaRPr>
          </a:p>
        </p:txBody>
      </p:sp>
      <p:sp>
        <p:nvSpPr>
          <p:cNvPr id="3584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3584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3584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35845"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购票用户注册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pic>
        <p:nvPicPr>
          <p:cNvPr id="35846" name="图片 1" descr="https://www.gpticket.org/static/images/gpUserRegisteStep1.jpg"/>
          <p:cNvPicPr>
            <a:picLocks noChangeAspect="1" noChangeArrowheads="1"/>
          </p:cNvPicPr>
          <p:nvPr/>
        </p:nvPicPr>
        <p:blipFill>
          <a:blip r:embed="rId2"/>
          <a:srcRect/>
          <a:stretch>
            <a:fillRect/>
          </a:stretch>
        </p:blipFill>
        <p:spPr bwMode="auto">
          <a:xfrm>
            <a:off x="1404938" y="3429000"/>
            <a:ext cx="6335712" cy="3024188"/>
          </a:xfrm>
          <a:prstGeom prst="rect">
            <a:avLst/>
          </a:prstGeom>
          <a:noFill/>
          <a:ln w="9525">
            <a:noFill/>
            <a:miter lim="800000"/>
            <a:headEnd/>
            <a:tailEnd/>
          </a:ln>
        </p:spPr>
      </p:pic>
      <p:sp>
        <p:nvSpPr>
          <p:cNvPr id="35847" name="Text Box 8"/>
          <p:cNvSpPr txBox="1">
            <a:spLocks noChangeArrowheads="1"/>
          </p:cNvSpPr>
          <p:nvPr/>
        </p:nvSpPr>
        <p:spPr bwMode="auto">
          <a:xfrm>
            <a:off x="468313" y="6165850"/>
            <a:ext cx="36131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注意：注册用户必须持有公务卡。</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1187450" y="2846388"/>
            <a:ext cx="7499350" cy="915987"/>
          </a:xfrm>
          <a:prstGeom prst="rect">
            <a:avLst/>
          </a:prstGeom>
          <a:noFill/>
          <a:ln w="9525">
            <a:noFill/>
            <a:miter lim="800000"/>
            <a:headEnd/>
            <a:tailEnd/>
          </a:ln>
        </p:spPr>
        <p:txBody>
          <a:bodyPr wrap="none" anchor="ctr">
            <a:spAutoFit/>
          </a:bodyPr>
          <a:lstStyle/>
          <a:p>
            <a:r>
              <a:rPr lang="zh-CN" altLang="en-US" b="0">
                <a:solidFill>
                  <a:schemeClr val="tx1"/>
                </a:solidFill>
                <a:ea typeface="楷体" pitchFamily="49" charset="-122"/>
              </a:rPr>
              <a:t>②按照页面提示填写信息。所填信息需与公务卡开卡时填写的信息一致，</a:t>
            </a:r>
          </a:p>
          <a:p>
            <a:r>
              <a:rPr lang="zh-CN" altLang="en-US" b="0">
                <a:solidFill>
                  <a:schemeClr val="tx1"/>
                </a:solidFill>
                <a:ea typeface="楷体" pitchFamily="49" charset="-122"/>
              </a:rPr>
              <a:t>  核查无误后点击“验证”按钮。</a:t>
            </a:r>
          </a:p>
          <a:p>
            <a:endParaRPr lang="zh-CN" altLang="en-US">
              <a:solidFill>
                <a:schemeClr val="tx1"/>
              </a:solidFill>
              <a:ea typeface="楷体" pitchFamily="49" charset="-122"/>
            </a:endParaRPr>
          </a:p>
        </p:txBody>
      </p:sp>
      <p:sp>
        <p:nvSpPr>
          <p:cNvPr id="3686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3686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3686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36869"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购票用户注册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pic>
        <p:nvPicPr>
          <p:cNvPr id="36870" name="图片 2" descr="https://www.gpticket.org/static/images/gpUserRegisteStep2.jpg"/>
          <p:cNvPicPr>
            <a:picLocks noChangeAspect="1" noChangeArrowheads="1"/>
          </p:cNvPicPr>
          <p:nvPr/>
        </p:nvPicPr>
        <p:blipFill>
          <a:blip r:embed="rId2"/>
          <a:srcRect l="1820" t="11641" r="2751" b="9282"/>
          <a:stretch>
            <a:fillRect/>
          </a:stretch>
        </p:blipFill>
        <p:spPr bwMode="auto">
          <a:xfrm>
            <a:off x="827088" y="3573463"/>
            <a:ext cx="7489825" cy="2735262"/>
          </a:xfrm>
          <a:prstGeom prst="rect">
            <a:avLst/>
          </a:prstGeom>
          <a:noFill/>
          <a:ln w="9525">
            <a:noFill/>
            <a:miter lim="800000"/>
            <a:headEnd/>
            <a:tailEnd/>
          </a:ln>
        </p:spPr>
      </p:pic>
      <p:sp>
        <p:nvSpPr>
          <p:cNvPr id="36871" name="Text Box 9"/>
          <p:cNvSpPr txBox="1">
            <a:spLocks noChangeArrowheads="1"/>
          </p:cNvSpPr>
          <p:nvPr/>
        </p:nvSpPr>
        <p:spPr bwMode="auto">
          <a:xfrm>
            <a:off x="5940425" y="4843463"/>
            <a:ext cx="2705100" cy="1465262"/>
          </a:xfrm>
          <a:prstGeom prst="rect">
            <a:avLst/>
          </a:prstGeom>
          <a:noFill/>
          <a:ln w="9525">
            <a:noFill/>
            <a:miter lim="800000"/>
            <a:headEnd/>
            <a:tailEnd/>
          </a:ln>
        </p:spPr>
        <p:txBody>
          <a:bodyPr wrap="none">
            <a:spAutoFit/>
          </a:bodyPr>
          <a:lstStyle/>
          <a:p>
            <a:r>
              <a:rPr lang="zh-CN" altLang="en-US">
                <a:solidFill>
                  <a:schemeClr val="tx1"/>
                </a:solidFill>
                <a:ea typeface="楷体" pitchFamily="49" charset="-122"/>
              </a:rPr>
              <a:t>    </a:t>
            </a:r>
            <a:r>
              <a:rPr lang="zh-CN" altLang="en-US" b="0">
                <a:solidFill>
                  <a:schemeClr val="tx1"/>
                </a:solidFill>
                <a:ea typeface="楷体" pitchFamily="49" charset="-122"/>
              </a:rPr>
              <a:t>如提示验证失败，请</a:t>
            </a:r>
          </a:p>
          <a:p>
            <a:r>
              <a:rPr lang="zh-CN" altLang="en-US" b="0">
                <a:solidFill>
                  <a:schemeClr val="tx1"/>
                </a:solidFill>
                <a:ea typeface="楷体" pitchFamily="49" charset="-122"/>
              </a:rPr>
              <a:t>拨打发卡行客服电话，核</a:t>
            </a:r>
          </a:p>
          <a:p>
            <a:r>
              <a:rPr lang="zh-CN" altLang="en-US" b="0">
                <a:solidFill>
                  <a:schemeClr val="tx1"/>
                </a:solidFill>
                <a:ea typeface="楷体" pitchFamily="49" charset="-122"/>
              </a:rPr>
              <a:t>实公务卡信息是否正确、</a:t>
            </a:r>
          </a:p>
          <a:p>
            <a:r>
              <a:rPr lang="zh-CN" altLang="en-US" b="0">
                <a:solidFill>
                  <a:schemeClr val="tx1"/>
                </a:solidFill>
                <a:ea typeface="楷体" pitchFamily="49" charset="-122"/>
              </a:rPr>
              <a:t>卡状态是否正常。</a:t>
            </a:r>
          </a:p>
          <a:p>
            <a:endParaRPr lang="zh-CN" altLang="en-US" b="0">
              <a:solidFill>
                <a:schemeClr val="tx1"/>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1" descr="开通银行"/>
          <p:cNvPicPr>
            <a:picLocks noChangeAspect="1" noChangeArrowheads="1"/>
          </p:cNvPicPr>
          <p:nvPr/>
        </p:nvPicPr>
        <p:blipFill>
          <a:blip r:embed="rId2"/>
          <a:srcRect/>
          <a:stretch>
            <a:fillRect/>
          </a:stretch>
        </p:blipFill>
        <p:spPr bwMode="auto">
          <a:xfrm>
            <a:off x="863600" y="3284538"/>
            <a:ext cx="7380288" cy="2663825"/>
          </a:xfrm>
          <a:prstGeom prst="rect">
            <a:avLst/>
          </a:prstGeom>
          <a:noFill/>
          <a:ln w="9525">
            <a:noFill/>
            <a:miter lim="800000"/>
            <a:headEnd/>
            <a:tailEnd/>
          </a:ln>
        </p:spPr>
      </p:pic>
      <p:sp>
        <p:nvSpPr>
          <p:cNvPr id="37890" name="Rectangle 2"/>
          <p:cNvSpPr>
            <a:spLocks noChangeArrowheads="1"/>
          </p:cNvSpPr>
          <p:nvPr/>
        </p:nvSpPr>
        <p:spPr bwMode="auto">
          <a:xfrm>
            <a:off x="1187450" y="2844800"/>
            <a:ext cx="4070350" cy="915988"/>
          </a:xfrm>
          <a:prstGeom prst="rect">
            <a:avLst/>
          </a:prstGeom>
          <a:noFill/>
          <a:ln w="9525">
            <a:noFill/>
            <a:miter lim="800000"/>
            <a:headEnd/>
            <a:tailEnd/>
          </a:ln>
        </p:spPr>
        <p:txBody>
          <a:bodyPr wrap="none" anchor="ctr">
            <a:spAutoFit/>
          </a:bodyPr>
          <a:lstStyle/>
          <a:p>
            <a:r>
              <a:rPr lang="zh-CN" altLang="en-US" b="0">
                <a:solidFill>
                  <a:schemeClr val="tx1"/>
                </a:solidFill>
                <a:ea typeface="楷体" pitchFamily="49" charset="-122"/>
              </a:rPr>
              <a:t>目前网站支持的公务卡发卡银行如下：</a:t>
            </a:r>
          </a:p>
          <a:p>
            <a:endParaRPr lang="zh-CN" altLang="en-US" b="0">
              <a:solidFill>
                <a:schemeClr val="tx1"/>
              </a:solidFill>
              <a:latin typeface="Arial" charset="0"/>
            </a:endParaRPr>
          </a:p>
          <a:p>
            <a:endParaRPr lang="zh-CN" altLang="en-US">
              <a:solidFill>
                <a:schemeClr val="tx1"/>
              </a:solidFill>
              <a:ea typeface="楷体" pitchFamily="49" charset="-122"/>
            </a:endParaRPr>
          </a:p>
        </p:txBody>
      </p:sp>
      <p:sp>
        <p:nvSpPr>
          <p:cNvPr id="37891"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37892"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37893"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37894"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购票用户注册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4" descr="https://www.gpticket.org/static/images/gpUserRegisteStep3.jpg"/>
          <p:cNvPicPr>
            <a:picLocks noChangeAspect="1" noChangeArrowheads="1"/>
          </p:cNvPicPr>
          <p:nvPr/>
        </p:nvPicPr>
        <p:blipFill>
          <a:blip r:embed="rId2"/>
          <a:srcRect l="1030" r="1434" b="4268"/>
          <a:stretch>
            <a:fillRect/>
          </a:stretch>
        </p:blipFill>
        <p:spPr bwMode="auto">
          <a:xfrm>
            <a:off x="1116013" y="3357563"/>
            <a:ext cx="6911975" cy="3024187"/>
          </a:xfrm>
          <a:prstGeom prst="rect">
            <a:avLst/>
          </a:prstGeom>
          <a:noFill/>
          <a:ln w="9525">
            <a:noFill/>
            <a:miter lim="800000"/>
            <a:headEnd/>
            <a:tailEnd/>
          </a:ln>
        </p:spPr>
      </p:pic>
      <p:sp>
        <p:nvSpPr>
          <p:cNvPr id="38914" name="Rectangle 2"/>
          <p:cNvSpPr>
            <a:spLocks noChangeArrowheads="1"/>
          </p:cNvSpPr>
          <p:nvPr/>
        </p:nvSpPr>
        <p:spPr bwMode="auto">
          <a:xfrm>
            <a:off x="1187450" y="2709863"/>
            <a:ext cx="6859588" cy="1190625"/>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请输入个人邮箱。邮箱将用于登陆和找回密码。点击“发送邮箱</a:t>
            </a:r>
          </a:p>
          <a:p>
            <a:r>
              <a:rPr lang="zh-CN" altLang="en-US">
                <a:solidFill>
                  <a:schemeClr val="tx1"/>
                </a:solidFill>
                <a:ea typeface="楷体" pitchFamily="49" charset="-122"/>
              </a:rPr>
              <a:t>  验证码”，进入邮箱获取验证信息。</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38915"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38916"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38917"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38918"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购票用户注册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38919" name="Text Box 9"/>
          <p:cNvSpPr txBox="1">
            <a:spLocks noChangeArrowheads="1"/>
          </p:cNvSpPr>
          <p:nvPr/>
        </p:nvSpPr>
        <p:spPr bwMode="auto">
          <a:xfrm>
            <a:off x="5919788" y="5084763"/>
            <a:ext cx="3009900" cy="1190625"/>
          </a:xfrm>
          <a:prstGeom prst="rect">
            <a:avLst/>
          </a:prstGeom>
          <a:noFill/>
          <a:ln w="9525">
            <a:noFill/>
            <a:miter lim="800000"/>
            <a:headEnd/>
            <a:tailEnd/>
          </a:ln>
        </p:spPr>
        <p:txBody>
          <a:bodyPr wrap="none">
            <a:spAutoFit/>
          </a:bodyPr>
          <a:lstStyle/>
          <a:p>
            <a:r>
              <a:rPr lang="zh-CN" altLang="en-US">
                <a:solidFill>
                  <a:schemeClr val="tx1"/>
                </a:solidFill>
                <a:latin typeface="Arial" charset="0"/>
              </a:rPr>
              <a:t>        </a:t>
            </a:r>
            <a:r>
              <a:rPr lang="zh-CN" altLang="en-US">
                <a:solidFill>
                  <a:schemeClr val="tx1"/>
                </a:solidFill>
                <a:ea typeface="楷体" pitchFamily="49" charset="-122"/>
              </a:rPr>
              <a:t>为保证您的信息安全，</a:t>
            </a:r>
          </a:p>
          <a:p>
            <a:r>
              <a:rPr lang="zh-CN" altLang="en-US">
                <a:solidFill>
                  <a:schemeClr val="tx1"/>
                </a:solidFill>
                <a:ea typeface="楷体" pitchFamily="49" charset="-122"/>
              </a:rPr>
              <a:t>请尽量不要使用工作邮箱。</a:t>
            </a:r>
          </a:p>
          <a:p>
            <a:r>
              <a:rPr lang="zh-CN" altLang="en-US">
                <a:solidFill>
                  <a:schemeClr val="tx1"/>
                </a:solidFill>
                <a:ea typeface="楷体" pitchFamily="49" charset="-122"/>
              </a:rPr>
              <a:t>验证信息</a:t>
            </a:r>
            <a:r>
              <a:rPr lang="en-US" altLang="zh-CN">
                <a:solidFill>
                  <a:schemeClr val="tx1"/>
                </a:solidFill>
                <a:ea typeface="楷体" pitchFamily="49" charset="-122"/>
              </a:rPr>
              <a:t>15</a:t>
            </a:r>
            <a:r>
              <a:rPr lang="zh-CN" altLang="en-US">
                <a:solidFill>
                  <a:schemeClr val="tx1"/>
                </a:solidFill>
                <a:ea typeface="楷体" pitchFamily="49" charset="-122"/>
              </a:rPr>
              <a:t>分钟内有效。如</a:t>
            </a:r>
          </a:p>
          <a:p>
            <a:r>
              <a:rPr lang="zh-CN" altLang="en-US">
                <a:solidFill>
                  <a:schemeClr val="tx1"/>
                </a:solidFill>
                <a:ea typeface="楷体" pitchFamily="49" charset="-122"/>
              </a:rPr>
              <a:t>未收到，可重新点击发送。</a:t>
            </a:r>
            <a:r>
              <a:rPr lang="zh-CN" altLang="en-US" b="0">
                <a:solidFill>
                  <a:schemeClr val="tx1"/>
                </a:solidFill>
                <a:latin typeface="Arial"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1187450" y="2846388"/>
            <a:ext cx="432752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④</a:t>
            </a:r>
            <a:r>
              <a:rPr lang="zh-CN" altLang="en-US">
                <a:solidFill>
                  <a:schemeClr val="tx1"/>
                </a:solidFill>
                <a:ea typeface="楷体" pitchFamily="49" charset="-122"/>
              </a:rPr>
              <a:t>请在页面输入并确认密码，完成注册。</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39938"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39939"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39940"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39941"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购票用户注册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pic>
        <p:nvPicPr>
          <p:cNvPr id="39942" name="Picture 9" descr="gpUserRegisteStep4"/>
          <p:cNvPicPr>
            <a:picLocks noChangeAspect="1" noChangeArrowheads="1"/>
          </p:cNvPicPr>
          <p:nvPr/>
        </p:nvPicPr>
        <p:blipFill>
          <a:blip r:embed="rId2"/>
          <a:srcRect l="430" t="639" r="1938" b="2100"/>
          <a:stretch>
            <a:fillRect/>
          </a:stretch>
        </p:blipFill>
        <p:spPr bwMode="auto">
          <a:xfrm>
            <a:off x="971550" y="3284538"/>
            <a:ext cx="720090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⑤</a:t>
            </a:r>
            <a:r>
              <a:rPr lang="zh-CN" altLang="en-US">
                <a:solidFill>
                  <a:schemeClr val="tx1"/>
                </a:solidFill>
                <a:ea typeface="楷体" pitchFamily="49" charset="-122"/>
              </a:rPr>
              <a:t>注册成功。</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096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096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096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0965"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购票用户注册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pic>
        <p:nvPicPr>
          <p:cNvPr id="40966" name="图片 6" descr="https://www.gpticket.org/static/images/gpUserRegisteStep5.jpg"/>
          <p:cNvPicPr>
            <a:picLocks noChangeAspect="1" noChangeArrowheads="1"/>
          </p:cNvPicPr>
          <p:nvPr/>
        </p:nvPicPr>
        <p:blipFill>
          <a:blip r:embed="rId2"/>
          <a:srcRect/>
          <a:stretch>
            <a:fillRect/>
          </a:stretch>
        </p:blipFill>
        <p:spPr bwMode="auto">
          <a:xfrm>
            <a:off x="684213" y="3357563"/>
            <a:ext cx="76327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ChangeArrowheads="1"/>
          </p:cNvSpPr>
          <p:nvPr/>
        </p:nvSpPr>
        <p:spPr bwMode="auto">
          <a:xfrm>
            <a:off x="1000125" y="2582863"/>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人员范围</a:t>
            </a:r>
            <a:endParaRPr lang="zh-CN" altLang="en-US" sz="2400">
              <a:solidFill>
                <a:srgbClr val="C00000"/>
              </a:solidFill>
              <a:ea typeface="楷体" pitchFamily="49" charset="-122"/>
            </a:endParaRPr>
          </a:p>
        </p:txBody>
      </p:sp>
      <p:sp>
        <p:nvSpPr>
          <p:cNvPr id="16386" name="AutoShape 22"/>
          <p:cNvSpPr>
            <a:spLocks noChangeArrowheads="1"/>
          </p:cNvSpPr>
          <p:nvPr/>
        </p:nvSpPr>
        <p:spPr bwMode="auto">
          <a:xfrm>
            <a:off x="611188" y="1628775"/>
            <a:ext cx="2089150" cy="647700"/>
          </a:xfrm>
          <a:prstGeom prst="roundRect">
            <a:avLst>
              <a:gd name="adj" fmla="val 16667"/>
            </a:avLst>
          </a:prstGeom>
          <a:solidFill>
            <a:srgbClr val="DEF0F6"/>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、实施范围</a:t>
            </a:r>
          </a:p>
        </p:txBody>
      </p:sp>
      <p:sp>
        <p:nvSpPr>
          <p:cNvPr id="16387" name="Text Box 23"/>
          <p:cNvSpPr txBox="1">
            <a:spLocks noChangeArrowheads="1"/>
          </p:cNvSpPr>
          <p:nvPr/>
        </p:nvSpPr>
        <p:spPr bwMode="auto">
          <a:xfrm>
            <a:off x="1397000" y="2955925"/>
            <a:ext cx="6127750" cy="1616075"/>
          </a:xfrm>
          <a:prstGeom prst="rect">
            <a:avLst/>
          </a:prstGeom>
          <a:noFill/>
          <a:ln w="9525">
            <a:noFill/>
            <a:miter lim="800000"/>
            <a:headEnd/>
            <a:tailEnd/>
          </a:ln>
        </p:spPr>
        <p:txBody>
          <a:bodyPr wrap="none">
            <a:spAutoFit/>
          </a:bodyPr>
          <a:lstStyle/>
          <a:p>
            <a:pPr>
              <a:lnSpc>
                <a:spcPct val="200000"/>
              </a:lnSpc>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全省各级国家机关、事业单位和团体组织工作人员</a:t>
            </a:r>
          </a:p>
          <a:p>
            <a:pPr>
              <a:lnSpc>
                <a:spcPct val="200000"/>
              </a:lnSpc>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用财政性资金购买公务机票的其他人员</a:t>
            </a:r>
          </a:p>
          <a:p>
            <a:endParaRPr lang="zh-CN" altLang="en-US" sz="2000" b="0">
              <a:solidFill>
                <a:schemeClr val="tx1"/>
              </a:solidFill>
              <a:latin typeface="Arial" charset="0"/>
              <a:ea typeface="楷体" pitchFamily="49" charset="-122"/>
            </a:endParaRPr>
          </a:p>
        </p:txBody>
      </p:sp>
      <p:pic>
        <p:nvPicPr>
          <p:cNvPr id="16388" name="Picture 6"/>
          <p:cNvPicPr>
            <a:picLocks noChangeAspect="1" noChangeArrowheads="1"/>
          </p:cNvPicPr>
          <p:nvPr/>
        </p:nvPicPr>
        <p:blipFill>
          <a:blip r:embed="rId2" cstate="print"/>
          <a:srcRect/>
          <a:stretch>
            <a:fillRect/>
          </a:stretch>
        </p:blipFill>
        <p:spPr bwMode="auto">
          <a:xfrm>
            <a:off x="34925" y="1042988"/>
            <a:ext cx="647700" cy="585787"/>
          </a:xfrm>
          <a:prstGeom prst="rect">
            <a:avLst/>
          </a:prstGeom>
          <a:noFill/>
          <a:ln w="9525">
            <a:noFill/>
            <a:miter lim="800000"/>
            <a:headEnd/>
            <a:tailEnd/>
          </a:ln>
        </p:spPr>
      </p:pic>
      <p:sp>
        <p:nvSpPr>
          <p:cNvPr id="16389"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dirty="0">
                <a:solidFill>
                  <a:schemeClr val="tx1"/>
                </a:solidFill>
                <a:latin typeface="黑体" pitchFamily="49" charset="-122"/>
                <a:ea typeface="黑体" pitchFamily="49" charset="-122"/>
              </a:rPr>
              <a:t> </a:t>
            </a:r>
            <a:r>
              <a:rPr lang="zh-CN" altLang="en-US" sz="3200" dirty="0">
                <a:solidFill>
                  <a:schemeClr val="hlink"/>
                </a:solidFill>
                <a:latin typeface="华文新魏" pitchFamily="2" charset="-122"/>
                <a:ea typeface="华文新魏" pitchFamily="2" charset="-122"/>
              </a:rPr>
              <a:t>政策要点</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①</a:t>
            </a:r>
            <a:r>
              <a:rPr lang="zh-CN" altLang="en-US">
                <a:solidFill>
                  <a:schemeClr val="tx1"/>
                </a:solidFill>
                <a:ea typeface="楷体" pitchFamily="49" charset="-122"/>
              </a:rPr>
              <a:t>登陆网站。</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198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198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198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1989"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pic>
        <p:nvPicPr>
          <p:cNvPr id="41990" name="图片 10"/>
          <p:cNvPicPr>
            <a:picLocks noChangeAspect="1" noChangeArrowheads="1"/>
          </p:cNvPicPr>
          <p:nvPr/>
        </p:nvPicPr>
        <p:blipFill>
          <a:blip r:embed="rId2"/>
          <a:srcRect l="1051" t="13635" r="194" b="12221"/>
          <a:stretch>
            <a:fillRect/>
          </a:stretch>
        </p:blipFill>
        <p:spPr bwMode="auto">
          <a:xfrm>
            <a:off x="1546225" y="3286125"/>
            <a:ext cx="6049963"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1187450" y="2846388"/>
            <a:ext cx="2025650"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②</a:t>
            </a:r>
            <a:r>
              <a:rPr lang="zh-CN" altLang="en-US">
                <a:solidFill>
                  <a:schemeClr val="tx1"/>
                </a:solidFill>
                <a:ea typeface="楷体" pitchFamily="49" charset="-122"/>
              </a:rPr>
              <a:t>录入出行需求。</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3010"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3011"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3012"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3013"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pic>
        <p:nvPicPr>
          <p:cNvPr id="43014" name="图片 15" descr="https://www.gpticket.org/static/images/gpOrderTicket_1.jpg"/>
          <p:cNvPicPr>
            <a:picLocks noChangeAspect="1" noChangeArrowheads="1"/>
          </p:cNvPicPr>
          <p:nvPr/>
        </p:nvPicPr>
        <p:blipFill>
          <a:blip r:embed="rId2"/>
          <a:srcRect l="1848" t="2068" r="3181"/>
          <a:stretch>
            <a:fillRect/>
          </a:stretch>
        </p:blipFill>
        <p:spPr bwMode="auto">
          <a:xfrm>
            <a:off x="898525" y="3213100"/>
            <a:ext cx="7345363" cy="3384550"/>
          </a:xfrm>
          <a:prstGeom prst="rect">
            <a:avLst/>
          </a:prstGeom>
          <a:noFill/>
          <a:ln w="9525">
            <a:noFill/>
            <a:miter lim="800000"/>
            <a:headEnd/>
            <a:tailEnd/>
          </a:ln>
        </p:spPr>
      </p:pic>
      <p:sp>
        <p:nvSpPr>
          <p:cNvPr id="43015" name="AutoShape 11"/>
          <p:cNvSpPr>
            <a:spLocks noChangeArrowheads="1"/>
          </p:cNvSpPr>
          <p:nvPr/>
        </p:nvSpPr>
        <p:spPr bwMode="auto">
          <a:xfrm>
            <a:off x="4932363" y="1557338"/>
            <a:ext cx="4032250" cy="1295400"/>
          </a:xfrm>
          <a:prstGeom prst="wedgeRoundRectCallout">
            <a:avLst>
              <a:gd name="adj1" fmla="val -83542"/>
              <a:gd name="adj2" fmla="val 188847"/>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43016" name="Text Box 10"/>
          <p:cNvSpPr txBox="1">
            <a:spLocks noChangeArrowheads="1"/>
          </p:cNvSpPr>
          <p:nvPr/>
        </p:nvSpPr>
        <p:spPr bwMode="auto">
          <a:xfrm>
            <a:off x="4930775" y="1628775"/>
            <a:ext cx="3889375" cy="1190625"/>
          </a:xfrm>
          <a:prstGeom prst="rect">
            <a:avLst/>
          </a:prstGeom>
          <a:noFill/>
          <a:ln w="9525">
            <a:noFill/>
            <a:miter lim="800000"/>
            <a:headEnd/>
            <a:tailEnd/>
          </a:ln>
        </p:spPr>
        <p:txBody>
          <a:bodyPr>
            <a:spAutoFit/>
          </a:bodyPr>
          <a:lstStyle/>
          <a:p>
            <a:r>
              <a:rPr lang="zh-CN" altLang="en-US">
                <a:solidFill>
                  <a:schemeClr val="tx1"/>
                </a:solidFill>
                <a:ea typeface="楷体" pitchFamily="49" charset="-122"/>
              </a:rPr>
              <a:t>    目前，网站支持购买国航、南航、东航、海航、深航、厦航</a:t>
            </a:r>
            <a:r>
              <a:rPr lang="en-US" altLang="zh-CN">
                <a:solidFill>
                  <a:schemeClr val="tx1"/>
                </a:solidFill>
                <a:ea typeface="楷体" pitchFamily="49" charset="-122"/>
              </a:rPr>
              <a:t>6</a:t>
            </a:r>
            <a:r>
              <a:rPr lang="zh-CN" altLang="en-US">
                <a:solidFill>
                  <a:schemeClr val="tx1"/>
                </a:solidFill>
                <a:ea typeface="楷体" pitchFamily="49" charset="-122"/>
              </a:rPr>
              <a:t>家航空公司的国内客票（单程、往返）；</a:t>
            </a:r>
            <a:r>
              <a:rPr lang="zh-CN" altLang="zh-CN">
                <a:solidFill>
                  <a:schemeClr val="tx1"/>
                </a:solidFill>
                <a:ea typeface="楷体" pitchFamily="49" charset="-122"/>
              </a:rPr>
              <a:t>暂不支持购买国际机票。</a:t>
            </a:r>
            <a:endParaRPr lang="zh-CN" altLang="en-US">
              <a:solidFill>
                <a:schemeClr val="tx1"/>
              </a:solidFill>
              <a:ea typeface="楷体"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选择航班。</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4034"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4035"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4036"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4037"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44038" name="Text Box 8"/>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44039" name="Text Box 9"/>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44040" name="图片 45"/>
          <p:cNvPicPr>
            <a:picLocks noChangeAspect="1" noChangeArrowheads="1"/>
          </p:cNvPicPr>
          <p:nvPr/>
        </p:nvPicPr>
        <p:blipFill>
          <a:blip r:embed="rId2"/>
          <a:srcRect t="5089" b="15125"/>
          <a:stretch>
            <a:fillRect/>
          </a:stretch>
        </p:blipFill>
        <p:spPr bwMode="auto">
          <a:xfrm>
            <a:off x="755650" y="3213100"/>
            <a:ext cx="7559675"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选择航班。</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5058"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5059"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5060"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5061"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45062"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45063"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45064" name="图片 45"/>
          <p:cNvPicPr>
            <a:picLocks noChangeAspect="1" noChangeArrowheads="1"/>
          </p:cNvPicPr>
          <p:nvPr/>
        </p:nvPicPr>
        <p:blipFill>
          <a:blip r:embed="rId2"/>
          <a:srcRect t="5089" b="15125"/>
          <a:stretch>
            <a:fillRect/>
          </a:stretch>
        </p:blipFill>
        <p:spPr bwMode="auto">
          <a:xfrm>
            <a:off x="755650" y="3213100"/>
            <a:ext cx="7559675" cy="3384550"/>
          </a:xfrm>
          <a:prstGeom prst="rect">
            <a:avLst/>
          </a:prstGeom>
          <a:noFill/>
          <a:ln w="9525">
            <a:noFill/>
            <a:miter lim="800000"/>
            <a:headEnd/>
            <a:tailEnd/>
          </a:ln>
        </p:spPr>
      </p:pic>
      <p:sp>
        <p:nvSpPr>
          <p:cNvPr id="9" name="矩形 8"/>
          <p:cNvSpPr/>
          <p:nvPr/>
        </p:nvSpPr>
        <p:spPr>
          <a:xfrm>
            <a:off x="684213" y="4437063"/>
            <a:ext cx="5543550" cy="792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5066" name="AutoShape 17"/>
          <p:cNvSpPr>
            <a:spLocks noChangeArrowheads="1"/>
          </p:cNvSpPr>
          <p:nvPr/>
        </p:nvSpPr>
        <p:spPr bwMode="auto">
          <a:xfrm>
            <a:off x="7559675" y="2565400"/>
            <a:ext cx="1333500" cy="649288"/>
          </a:xfrm>
          <a:prstGeom prst="wedgeRoundRectCallout">
            <a:avLst>
              <a:gd name="adj1" fmla="val -144523"/>
              <a:gd name="adj2" fmla="val 347065"/>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45067" name="Text Box 18"/>
          <p:cNvSpPr txBox="1">
            <a:spLocks noChangeArrowheads="1"/>
          </p:cNvSpPr>
          <p:nvPr/>
        </p:nvSpPr>
        <p:spPr bwMode="auto">
          <a:xfrm>
            <a:off x="7667625" y="2701925"/>
            <a:ext cx="1368425" cy="366713"/>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ea typeface="楷体" pitchFamily="49" charset="-122"/>
              </a:rPr>
              <a:t>筛选条件</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选择航班。</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608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608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608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6085"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46086"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46087"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46088" name="图片 45"/>
          <p:cNvPicPr>
            <a:picLocks noChangeAspect="1" noChangeArrowheads="1"/>
          </p:cNvPicPr>
          <p:nvPr/>
        </p:nvPicPr>
        <p:blipFill>
          <a:blip r:embed="rId2"/>
          <a:srcRect t="5089" b="15125"/>
          <a:stretch>
            <a:fillRect/>
          </a:stretch>
        </p:blipFill>
        <p:spPr bwMode="auto">
          <a:xfrm>
            <a:off x="755650" y="3213100"/>
            <a:ext cx="7559675" cy="3384550"/>
          </a:xfrm>
          <a:prstGeom prst="rect">
            <a:avLst/>
          </a:prstGeom>
          <a:noFill/>
          <a:ln w="9525">
            <a:noFill/>
            <a:miter lim="800000"/>
            <a:headEnd/>
            <a:tailEnd/>
          </a:ln>
        </p:spPr>
      </p:pic>
      <p:sp>
        <p:nvSpPr>
          <p:cNvPr id="9" name="矩形 8"/>
          <p:cNvSpPr/>
          <p:nvPr/>
        </p:nvSpPr>
        <p:spPr>
          <a:xfrm>
            <a:off x="684213" y="5156200"/>
            <a:ext cx="7488237" cy="1225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6090" name="AutoShape 14"/>
          <p:cNvSpPr>
            <a:spLocks noChangeArrowheads="1"/>
          </p:cNvSpPr>
          <p:nvPr/>
        </p:nvSpPr>
        <p:spPr bwMode="auto">
          <a:xfrm>
            <a:off x="7559675" y="2565400"/>
            <a:ext cx="1333500" cy="649288"/>
          </a:xfrm>
          <a:prstGeom prst="wedgeRoundRectCallout">
            <a:avLst>
              <a:gd name="adj1" fmla="val -144523"/>
              <a:gd name="adj2" fmla="val 347065"/>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46091" name="Text Box 15"/>
          <p:cNvSpPr txBox="1">
            <a:spLocks noChangeArrowheads="1"/>
          </p:cNvSpPr>
          <p:nvPr/>
        </p:nvSpPr>
        <p:spPr bwMode="auto">
          <a:xfrm>
            <a:off x="7667625" y="2701925"/>
            <a:ext cx="10985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查询结果</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选择航班。</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710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710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710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7109"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47110"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47111"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47112" name="图片 45"/>
          <p:cNvPicPr>
            <a:picLocks noChangeAspect="1" noChangeArrowheads="1"/>
          </p:cNvPicPr>
          <p:nvPr/>
        </p:nvPicPr>
        <p:blipFill>
          <a:blip r:embed="rId2"/>
          <a:srcRect t="5089" b="15125"/>
          <a:stretch>
            <a:fillRect/>
          </a:stretch>
        </p:blipFill>
        <p:spPr bwMode="auto">
          <a:xfrm>
            <a:off x="755650" y="3213100"/>
            <a:ext cx="7559675" cy="3384550"/>
          </a:xfrm>
          <a:prstGeom prst="rect">
            <a:avLst/>
          </a:prstGeom>
          <a:noFill/>
          <a:ln w="9525">
            <a:noFill/>
            <a:miter lim="800000"/>
            <a:headEnd/>
            <a:tailEnd/>
          </a:ln>
        </p:spPr>
      </p:pic>
      <p:sp>
        <p:nvSpPr>
          <p:cNvPr id="9" name="矩形 8"/>
          <p:cNvSpPr/>
          <p:nvPr/>
        </p:nvSpPr>
        <p:spPr>
          <a:xfrm>
            <a:off x="684213" y="5013325"/>
            <a:ext cx="863600" cy="360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7114" name="AutoShape 11"/>
          <p:cNvSpPr>
            <a:spLocks noChangeArrowheads="1"/>
          </p:cNvSpPr>
          <p:nvPr/>
        </p:nvSpPr>
        <p:spPr bwMode="auto">
          <a:xfrm>
            <a:off x="5724525" y="2420938"/>
            <a:ext cx="2879725" cy="576262"/>
          </a:xfrm>
          <a:prstGeom prst="wedgeRoundRectCallout">
            <a:avLst>
              <a:gd name="adj1" fmla="val -193880"/>
              <a:gd name="adj2" fmla="val 415838"/>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47115" name="Text Box 12"/>
          <p:cNvSpPr txBox="1">
            <a:spLocks noChangeArrowheads="1"/>
          </p:cNvSpPr>
          <p:nvPr/>
        </p:nvSpPr>
        <p:spPr bwMode="auto">
          <a:xfrm>
            <a:off x="5724525" y="2492375"/>
            <a:ext cx="29273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默认按照起飞时间早晚排序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选择航班。</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8130"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8131"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8132"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8133"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48134"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48135"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48136" name="图片 45"/>
          <p:cNvPicPr>
            <a:picLocks noChangeAspect="1" noChangeArrowheads="1"/>
          </p:cNvPicPr>
          <p:nvPr/>
        </p:nvPicPr>
        <p:blipFill>
          <a:blip r:embed="rId2"/>
          <a:srcRect t="5089" b="15125"/>
          <a:stretch>
            <a:fillRect/>
          </a:stretch>
        </p:blipFill>
        <p:spPr bwMode="auto">
          <a:xfrm>
            <a:off x="755650" y="3213100"/>
            <a:ext cx="7559675" cy="3384550"/>
          </a:xfrm>
          <a:prstGeom prst="rect">
            <a:avLst/>
          </a:prstGeom>
          <a:noFill/>
          <a:ln w="9525">
            <a:noFill/>
            <a:miter lim="800000"/>
            <a:headEnd/>
            <a:tailEnd/>
          </a:ln>
        </p:spPr>
      </p:pic>
      <p:sp>
        <p:nvSpPr>
          <p:cNvPr id="9" name="矩形 8"/>
          <p:cNvSpPr/>
          <p:nvPr/>
        </p:nvSpPr>
        <p:spPr>
          <a:xfrm>
            <a:off x="4427538" y="5084763"/>
            <a:ext cx="1657350" cy="1439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8138" name="AutoShape 11"/>
          <p:cNvSpPr>
            <a:spLocks noChangeArrowheads="1"/>
          </p:cNvSpPr>
          <p:nvPr/>
        </p:nvSpPr>
        <p:spPr bwMode="auto">
          <a:xfrm>
            <a:off x="5724525" y="2205038"/>
            <a:ext cx="2879725" cy="863600"/>
          </a:xfrm>
          <a:prstGeom prst="wedgeRoundRectCallout">
            <a:avLst>
              <a:gd name="adj1" fmla="val -39528"/>
              <a:gd name="adj2" fmla="val 253491"/>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48139" name="Text Box 12"/>
          <p:cNvSpPr txBox="1">
            <a:spLocks noChangeArrowheads="1"/>
          </p:cNvSpPr>
          <p:nvPr/>
        </p:nvSpPr>
        <p:spPr bwMode="auto">
          <a:xfrm>
            <a:off x="5724525" y="2282825"/>
            <a:ext cx="2927350" cy="641350"/>
          </a:xfrm>
          <a:prstGeom prst="rect">
            <a:avLst/>
          </a:prstGeom>
          <a:noFill/>
          <a:ln w="9525">
            <a:noFill/>
            <a:miter lim="800000"/>
            <a:headEnd/>
            <a:tailEnd/>
          </a:ln>
        </p:spPr>
        <p:txBody>
          <a:bodyPr>
            <a:spAutoFit/>
          </a:bodyPr>
          <a:lstStyle/>
          <a:p>
            <a:r>
              <a:rPr lang="zh-CN" altLang="en-US" b="0">
                <a:solidFill>
                  <a:schemeClr val="tx1"/>
                </a:solidFill>
                <a:ea typeface="楷体" pitchFamily="49" charset="-122"/>
              </a:rPr>
              <a:t>“</a:t>
            </a:r>
            <a:r>
              <a:rPr lang="zh-CN" altLang="en-US" b="0">
                <a:solidFill>
                  <a:schemeClr val="tx1"/>
                </a:solidFill>
                <a:latin typeface="Arial" charset="0"/>
                <a:ea typeface="楷体" pitchFamily="49" charset="-122"/>
              </a:rPr>
              <a:t>市场价</a:t>
            </a:r>
            <a:r>
              <a:rPr lang="zh-CN" altLang="en-US" b="0">
                <a:solidFill>
                  <a:schemeClr val="tx1"/>
                </a:solidFill>
                <a:ea typeface="楷体" pitchFamily="49" charset="-122"/>
              </a:rPr>
              <a:t>”</a:t>
            </a:r>
            <a:r>
              <a:rPr lang="zh-CN" altLang="en-US" b="0">
                <a:solidFill>
                  <a:schemeClr val="tx1"/>
                </a:solidFill>
                <a:latin typeface="Arial" charset="0"/>
                <a:ea typeface="楷体" pitchFamily="49" charset="-122"/>
              </a:rPr>
              <a:t>仅用于显示</a:t>
            </a:r>
          </a:p>
          <a:p>
            <a:r>
              <a:rPr lang="zh-CN" altLang="en-US" b="0">
                <a:solidFill>
                  <a:schemeClr val="tx1"/>
                </a:solidFill>
                <a:ea typeface="楷体" pitchFamily="49" charset="-122"/>
              </a:rPr>
              <a:t>“</a:t>
            </a:r>
            <a:r>
              <a:rPr lang="zh-CN" altLang="en-US" b="0">
                <a:solidFill>
                  <a:schemeClr val="tx1"/>
                </a:solidFill>
                <a:latin typeface="Arial" charset="0"/>
                <a:ea typeface="楷体" pitchFamily="49" charset="-122"/>
              </a:rPr>
              <a:t>公务票价</a:t>
            </a:r>
            <a:r>
              <a:rPr lang="zh-CN" altLang="en-US" b="0">
                <a:solidFill>
                  <a:schemeClr val="tx1"/>
                </a:solidFill>
                <a:ea typeface="楷体" pitchFamily="49" charset="-122"/>
              </a:rPr>
              <a:t>”</a:t>
            </a:r>
            <a:r>
              <a:rPr lang="zh-CN" altLang="en-US" b="0">
                <a:solidFill>
                  <a:schemeClr val="tx1"/>
                </a:solidFill>
                <a:latin typeface="Arial" charset="0"/>
                <a:ea typeface="楷体" pitchFamily="49" charset="-122"/>
              </a:rPr>
              <a:t>是实际成交价</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选择航班。</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49154"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49155"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49156"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49157"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49158"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49159"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49160" name="图片 45"/>
          <p:cNvPicPr>
            <a:picLocks noChangeAspect="1" noChangeArrowheads="1"/>
          </p:cNvPicPr>
          <p:nvPr/>
        </p:nvPicPr>
        <p:blipFill>
          <a:blip r:embed="rId2"/>
          <a:srcRect t="5089" b="15125"/>
          <a:stretch>
            <a:fillRect/>
          </a:stretch>
        </p:blipFill>
        <p:spPr bwMode="auto">
          <a:xfrm>
            <a:off x="755650" y="3213100"/>
            <a:ext cx="7559675" cy="3384550"/>
          </a:xfrm>
          <a:prstGeom prst="rect">
            <a:avLst/>
          </a:prstGeom>
          <a:noFill/>
          <a:ln w="9525">
            <a:noFill/>
            <a:miter lim="800000"/>
            <a:headEnd/>
            <a:tailEnd/>
          </a:ln>
        </p:spPr>
      </p:pic>
      <p:sp>
        <p:nvSpPr>
          <p:cNvPr id="9" name="矩形 8"/>
          <p:cNvSpPr/>
          <p:nvPr/>
        </p:nvSpPr>
        <p:spPr>
          <a:xfrm>
            <a:off x="6300788" y="5300663"/>
            <a:ext cx="863600"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9162" name="AutoShape 11"/>
          <p:cNvSpPr>
            <a:spLocks noChangeArrowheads="1"/>
          </p:cNvSpPr>
          <p:nvPr/>
        </p:nvSpPr>
        <p:spPr bwMode="auto">
          <a:xfrm>
            <a:off x="8243888" y="1773238"/>
            <a:ext cx="576262" cy="2808287"/>
          </a:xfrm>
          <a:prstGeom prst="wedgeRoundRectCallout">
            <a:avLst>
              <a:gd name="adj1" fmla="val -227685"/>
              <a:gd name="adj2" fmla="val 76343"/>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49163" name="Text Box 12"/>
          <p:cNvSpPr txBox="1">
            <a:spLocks noChangeArrowheads="1"/>
          </p:cNvSpPr>
          <p:nvPr/>
        </p:nvSpPr>
        <p:spPr bwMode="auto">
          <a:xfrm>
            <a:off x="8316913" y="1801813"/>
            <a:ext cx="576262" cy="2563812"/>
          </a:xfrm>
          <a:prstGeom prst="rect">
            <a:avLst/>
          </a:prstGeom>
          <a:noFill/>
          <a:ln w="9525">
            <a:noFill/>
            <a:miter lim="800000"/>
            <a:headEnd/>
            <a:tailEnd/>
          </a:ln>
        </p:spPr>
        <p:txBody>
          <a:bodyPr>
            <a:spAutoFit/>
          </a:bodyPr>
          <a:lstStyle/>
          <a:p>
            <a:r>
              <a:rPr lang="zh-CN" altLang="en-US" b="0">
                <a:solidFill>
                  <a:schemeClr val="tx1"/>
                </a:solidFill>
                <a:latin typeface="Arial" charset="0"/>
                <a:ea typeface="楷体" pitchFamily="49" charset="-122"/>
              </a:rPr>
              <a:t>可查看更多舱位信息</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1187450" y="2846388"/>
            <a:ext cx="1565275"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选择航班。</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0178"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0179"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0180"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0181"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0182"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0183"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0184" name="图片 45"/>
          <p:cNvPicPr>
            <a:picLocks noChangeAspect="1" noChangeArrowheads="1"/>
          </p:cNvPicPr>
          <p:nvPr/>
        </p:nvPicPr>
        <p:blipFill>
          <a:blip r:embed="rId2"/>
          <a:srcRect t="5089" b="15125"/>
          <a:stretch>
            <a:fillRect/>
          </a:stretch>
        </p:blipFill>
        <p:spPr bwMode="auto">
          <a:xfrm>
            <a:off x="755650" y="3213100"/>
            <a:ext cx="7559675" cy="3384550"/>
          </a:xfrm>
          <a:prstGeom prst="rect">
            <a:avLst/>
          </a:prstGeom>
          <a:noFill/>
          <a:ln w="9525">
            <a:noFill/>
            <a:miter lim="800000"/>
            <a:headEnd/>
            <a:tailEnd/>
          </a:ln>
        </p:spPr>
      </p:pic>
      <p:sp>
        <p:nvSpPr>
          <p:cNvPr id="9" name="矩形 8"/>
          <p:cNvSpPr/>
          <p:nvPr/>
        </p:nvSpPr>
        <p:spPr>
          <a:xfrm>
            <a:off x="6300788" y="5300663"/>
            <a:ext cx="8636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50186" name="AutoShape 11"/>
          <p:cNvSpPr>
            <a:spLocks noChangeArrowheads="1"/>
          </p:cNvSpPr>
          <p:nvPr/>
        </p:nvSpPr>
        <p:spPr bwMode="auto">
          <a:xfrm>
            <a:off x="8243888" y="2133600"/>
            <a:ext cx="576262" cy="1655763"/>
          </a:xfrm>
          <a:prstGeom prst="wedgeRoundRectCallout">
            <a:avLst>
              <a:gd name="adj1" fmla="val -227685"/>
              <a:gd name="adj2" fmla="val 151245"/>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50187" name="Text Box 12"/>
          <p:cNvSpPr txBox="1">
            <a:spLocks noChangeArrowheads="1"/>
          </p:cNvSpPr>
          <p:nvPr/>
        </p:nvSpPr>
        <p:spPr bwMode="auto">
          <a:xfrm>
            <a:off x="8316913" y="2309813"/>
            <a:ext cx="576262" cy="1190625"/>
          </a:xfrm>
          <a:prstGeom prst="rect">
            <a:avLst/>
          </a:prstGeom>
          <a:noFill/>
          <a:ln w="9525">
            <a:noFill/>
            <a:miter lim="800000"/>
            <a:headEnd/>
            <a:tailEnd/>
          </a:ln>
        </p:spPr>
        <p:txBody>
          <a:bodyPr>
            <a:spAutoFit/>
          </a:bodyPr>
          <a:lstStyle/>
          <a:p>
            <a:r>
              <a:rPr lang="zh-CN" altLang="en-US" b="0">
                <a:solidFill>
                  <a:schemeClr val="tx1"/>
                </a:solidFill>
                <a:latin typeface="Arial" charset="0"/>
                <a:ea typeface="楷体" pitchFamily="49" charset="-122"/>
              </a:rPr>
              <a:t>点击预定</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④</a:t>
            </a:r>
            <a:r>
              <a:rPr lang="zh-CN" altLang="en-US">
                <a:solidFill>
                  <a:schemeClr val="tx1"/>
                </a:solidFill>
                <a:ea typeface="楷体" pitchFamily="49" charset="-122"/>
              </a:rPr>
              <a:t>填写确认乘机人信息和联系人信息。</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120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120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120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1205"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1206"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1207"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1208" name="图片 17" descr="https://www.gpticket.org/static/images/gpOrderTicket_3.jpg"/>
          <p:cNvPicPr>
            <a:picLocks noChangeAspect="1" noChangeArrowheads="1"/>
          </p:cNvPicPr>
          <p:nvPr/>
        </p:nvPicPr>
        <p:blipFill>
          <a:blip r:embed="rId2"/>
          <a:srcRect t="5103" b="11707"/>
          <a:stretch>
            <a:fillRect/>
          </a:stretch>
        </p:blipFill>
        <p:spPr bwMode="auto">
          <a:xfrm>
            <a:off x="900113" y="3140075"/>
            <a:ext cx="741680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ChangeArrowheads="1"/>
          </p:cNvSpPr>
          <p:nvPr/>
        </p:nvSpPr>
        <p:spPr bwMode="auto">
          <a:xfrm>
            <a:off x="1000125" y="2582863"/>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项目范围</a:t>
            </a:r>
            <a:endParaRPr lang="zh-CN" altLang="en-US" sz="2400">
              <a:solidFill>
                <a:srgbClr val="C00000"/>
              </a:solidFill>
              <a:ea typeface="楷体" pitchFamily="49" charset="-122"/>
            </a:endParaRPr>
          </a:p>
        </p:txBody>
      </p:sp>
      <p:sp>
        <p:nvSpPr>
          <p:cNvPr id="17410"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、实施范围</a:t>
            </a:r>
          </a:p>
        </p:txBody>
      </p:sp>
      <p:sp>
        <p:nvSpPr>
          <p:cNvPr id="17411" name="Text Box 13"/>
          <p:cNvSpPr txBox="1">
            <a:spLocks noChangeArrowheads="1"/>
          </p:cNvSpPr>
          <p:nvPr/>
        </p:nvSpPr>
        <p:spPr bwMode="auto">
          <a:xfrm>
            <a:off x="1355725" y="2955925"/>
            <a:ext cx="2063750" cy="2225675"/>
          </a:xfrm>
          <a:prstGeom prst="rect">
            <a:avLst/>
          </a:prstGeom>
          <a:noFill/>
          <a:ln w="9525">
            <a:noFill/>
            <a:miter lim="800000"/>
            <a:headEnd/>
            <a:tailEnd/>
          </a:ln>
        </p:spPr>
        <p:txBody>
          <a:bodyPr wrap="none">
            <a:spAutoFit/>
          </a:bodyPr>
          <a:lstStyle/>
          <a:p>
            <a:pPr>
              <a:lnSpc>
                <a:spcPct val="200000"/>
              </a:lnSpc>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国内出差</a:t>
            </a:r>
          </a:p>
          <a:p>
            <a:pPr>
              <a:lnSpc>
                <a:spcPct val="200000"/>
              </a:lnSpc>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因公临时出国</a:t>
            </a:r>
          </a:p>
          <a:p>
            <a:pPr>
              <a:lnSpc>
                <a:spcPct val="200000"/>
              </a:lnSpc>
            </a:pPr>
            <a:endParaRPr lang="zh-CN" altLang="en-US" sz="2000" b="0">
              <a:solidFill>
                <a:schemeClr val="tx1"/>
              </a:solidFill>
              <a:latin typeface="Arial" charset="0"/>
              <a:ea typeface="楷体" pitchFamily="49" charset="-122"/>
            </a:endParaRPr>
          </a:p>
          <a:p>
            <a:endParaRPr lang="zh-CN" altLang="en-US" sz="2000" b="0">
              <a:solidFill>
                <a:schemeClr val="tx1"/>
              </a:solidFill>
              <a:latin typeface="Arial" charset="0"/>
              <a:ea typeface="楷体" pitchFamily="49" charset="-122"/>
            </a:endParaRPr>
          </a:p>
        </p:txBody>
      </p:sp>
      <p:pic>
        <p:nvPicPr>
          <p:cNvPr id="17412" name="Picture 6"/>
          <p:cNvPicPr>
            <a:picLocks noChangeAspect="1" noChangeArrowheads="1"/>
          </p:cNvPicPr>
          <p:nvPr/>
        </p:nvPicPr>
        <p:blipFill>
          <a:blip r:embed="rId2" cstate="print"/>
          <a:srcRect/>
          <a:stretch>
            <a:fillRect/>
          </a:stretch>
        </p:blipFill>
        <p:spPr bwMode="auto">
          <a:xfrm>
            <a:off x="34925" y="1042988"/>
            <a:ext cx="647700" cy="585787"/>
          </a:xfrm>
          <a:prstGeom prst="rect">
            <a:avLst/>
          </a:prstGeom>
          <a:noFill/>
          <a:ln w="9525">
            <a:noFill/>
            <a:miter lim="800000"/>
            <a:headEnd/>
            <a:tailEnd/>
          </a:ln>
        </p:spPr>
      </p:pic>
      <p:sp>
        <p:nvSpPr>
          <p:cNvPr id="17413"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④</a:t>
            </a:r>
            <a:r>
              <a:rPr lang="zh-CN" altLang="en-US">
                <a:solidFill>
                  <a:schemeClr val="tx1"/>
                </a:solidFill>
                <a:ea typeface="楷体" pitchFamily="49" charset="-122"/>
              </a:rPr>
              <a:t>填写确认乘机人信息和联系人信息。</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222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222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222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2229"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2230"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2231"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2232" name="图片 18" descr="https://www.gpticket.org/static/images/gpOrderTicket_4.jpg"/>
          <p:cNvPicPr>
            <a:picLocks noChangeAspect="1" noChangeArrowheads="1"/>
          </p:cNvPicPr>
          <p:nvPr/>
        </p:nvPicPr>
        <p:blipFill>
          <a:blip r:embed="rId2"/>
          <a:srcRect/>
          <a:stretch>
            <a:fillRect/>
          </a:stretch>
        </p:blipFill>
        <p:spPr bwMode="auto">
          <a:xfrm>
            <a:off x="611188" y="3213100"/>
            <a:ext cx="8069262" cy="2744788"/>
          </a:xfrm>
          <a:prstGeom prst="rect">
            <a:avLst/>
          </a:prstGeom>
          <a:noFill/>
          <a:ln w="9525">
            <a:noFill/>
            <a:miter lim="800000"/>
            <a:headEnd/>
            <a:tailEnd/>
          </a:ln>
        </p:spPr>
      </p:pic>
      <p:sp>
        <p:nvSpPr>
          <p:cNvPr id="52233" name="矩形 9"/>
          <p:cNvSpPr>
            <a:spLocks noChangeArrowheads="1"/>
          </p:cNvSpPr>
          <p:nvPr/>
        </p:nvSpPr>
        <p:spPr bwMode="auto">
          <a:xfrm>
            <a:off x="611188" y="5951538"/>
            <a:ext cx="8064500" cy="646112"/>
          </a:xfrm>
          <a:prstGeom prst="rect">
            <a:avLst/>
          </a:prstGeom>
          <a:solidFill>
            <a:srgbClr val="0070C0"/>
          </a:solidFill>
          <a:ln w="9525">
            <a:noFill/>
            <a:miter lim="800000"/>
            <a:headEnd/>
            <a:tailEnd/>
          </a:ln>
        </p:spPr>
        <p:txBody>
          <a:bodyPr>
            <a:spAutoFit/>
          </a:bodyPr>
          <a:lstStyle/>
          <a:p>
            <a:r>
              <a:rPr lang="zh-CN" altLang="zh-CN">
                <a:latin typeface="Calibri" pitchFamily="34" charset="0"/>
              </a:rPr>
              <a:t>支持登录用户本人购票并为同行公务人员一同购票</a:t>
            </a:r>
            <a:r>
              <a:rPr lang="zh-CN" altLang="en-US">
                <a:latin typeface="Calibri" pitchFamily="34" charset="0"/>
              </a:rPr>
              <a:t>，</a:t>
            </a:r>
            <a:r>
              <a:rPr lang="zh-CN" altLang="zh-CN">
                <a:latin typeface="Calibri" pitchFamily="34" charset="0"/>
              </a:rPr>
              <a:t>也支持登录用户本人不购票，仅为持有公务卡的出行人员购票</a:t>
            </a:r>
            <a:r>
              <a:rPr lang="zh-CN" altLang="en-US">
                <a:latin typeface="Calibri" pitchFamily="34" charset="0"/>
              </a:rPr>
              <a:t>。（最多支持添加</a:t>
            </a:r>
            <a:r>
              <a:rPr lang="en-US" altLang="zh-CN">
                <a:latin typeface="Calibri" pitchFamily="34" charset="0"/>
              </a:rPr>
              <a:t>9</a:t>
            </a:r>
            <a:r>
              <a:rPr lang="zh-CN" altLang="en-US">
                <a:latin typeface="Calibri" pitchFamily="34" charset="0"/>
              </a:rPr>
              <a:t>名乘机人）</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④</a:t>
            </a:r>
            <a:r>
              <a:rPr lang="zh-CN" altLang="en-US">
                <a:solidFill>
                  <a:schemeClr val="tx1"/>
                </a:solidFill>
                <a:ea typeface="楷体" pitchFamily="49" charset="-122"/>
              </a:rPr>
              <a:t>填写确认乘机人信息和联系人信息。</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3250"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3251"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3252"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3253"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3254"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3255"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3256" name="图片 19" descr="https://www.gpticket.org/static/images/gpOrderTicket_5.jpg"/>
          <p:cNvPicPr>
            <a:picLocks noChangeAspect="1" noChangeArrowheads="1"/>
          </p:cNvPicPr>
          <p:nvPr/>
        </p:nvPicPr>
        <p:blipFill>
          <a:blip r:embed="rId2"/>
          <a:srcRect t="3377" b="10579"/>
          <a:stretch>
            <a:fillRect/>
          </a:stretch>
        </p:blipFill>
        <p:spPr bwMode="auto">
          <a:xfrm>
            <a:off x="1042988" y="3108325"/>
            <a:ext cx="7058025" cy="363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⑤</a:t>
            </a:r>
            <a:r>
              <a:rPr lang="zh-CN" altLang="en-US">
                <a:solidFill>
                  <a:schemeClr val="tx1"/>
                </a:solidFill>
                <a:ea typeface="楷体" pitchFamily="49" charset="-122"/>
              </a:rPr>
              <a:t>提交订单。</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4274"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4275"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4276"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4277"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4278"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4279"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4280" name="图片 19" descr="https://www.gpticket.org/static/images/gpOrderTicket_5.jpg"/>
          <p:cNvPicPr>
            <a:picLocks noChangeAspect="1" noChangeArrowheads="1"/>
          </p:cNvPicPr>
          <p:nvPr/>
        </p:nvPicPr>
        <p:blipFill>
          <a:blip r:embed="rId2"/>
          <a:srcRect t="3377" b="10579"/>
          <a:stretch>
            <a:fillRect/>
          </a:stretch>
        </p:blipFill>
        <p:spPr bwMode="auto">
          <a:xfrm>
            <a:off x="1042988" y="3108325"/>
            <a:ext cx="7058025" cy="3633788"/>
          </a:xfrm>
          <a:prstGeom prst="rect">
            <a:avLst/>
          </a:prstGeom>
          <a:noFill/>
          <a:ln w="9525">
            <a:noFill/>
            <a:miter lim="800000"/>
            <a:headEnd/>
            <a:tailEnd/>
          </a:ln>
        </p:spPr>
      </p:pic>
      <p:sp>
        <p:nvSpPr>
          <p:cNvPr id="54281" name="Rectangle 10"/>
          <p:cNvSpPr>
            <a:spLocks noChangeArrowheads="1"/>
          </p:cNvSpPr>
          <p:nvPr/>
        </p:nvSpPr>
        <p:spPr bwMode="auto">
          <a:xfrm>
            <a:off x="4140200" y="6524625"/>
            <a:ext cx="792163" cy="288925"/>
          </a:xfrm>
          <a:prstGeom prst="rect">
            <a:avLst/>
          </a:prstGeom>
          <a:solidFill>
            <a:schemeClr val="bg1">
              <a:alpha val="0"/>
            </a:schemeClr>
          </a:solidFill>
          <a:ln w="19050">
            <a:solidFill>
              <a:srgbClr val="FF0000"/>
            </a:solidFill>
            <a:miter lim="800000"/>
            <a:headEnd/>
            <a:tailEnd/>
          </a:ln>
        </p:spPr>
        <p:txBody>
          <a:bodyPr wrap="none" anchor="ctr"/>
          <a:lstStyle/>
          <a:p>
            <a:endParaRPr lang="zh-CN" altLang="en-US" b="0">
              <a:solidFill>
                <a:schemeClr val="tx1"/>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⑤</a:t>
            </a:r>
            <a:r>
              <a:rPr lang="zh-CN" altLang="en-US">
                <a:solidFill>
                  <a:schemeClr val="tx1"/>
                </a:solidFill>
                <a:ea typeface="楷体" pitchFamily="49" charset="-122"/>
              </a:rPr>
              <a:t>提交订单。</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5298"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5299"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5300"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5301"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5302"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5303" name="Text Box 8"/>
          <p:cNvSpPr txBox="1">
            <a:spLocks noChangeArrowheads="1"/>
          </p:cNvSpPr>
          <p:nvPr/>
        </p:nvSpPr>
        <p:spPr bwMode="auto">
          <a:xfrm>
            <a:off x="1779588" y="4570413"/>
            <a:ext cx="184150" cy="366712"/>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5304" name="图片 21" descr="https://www.gpticket.org/static/images/gpOrderTicket_6.jpg"/>
          <p:cNvPicPr>
            <a:picLocks noChangeAspect="1" noChangeArrowheads="1"/>
          </p:cNvPicPr>
          <p:nvPr/>
        </p:nvPicPr>
        <p:blipFill>
          <a:blip r:embed="rId2"/>
          <a:srcRect t="6520" r="153" b="19957"/>
          <a:stretch>
            <a:fillRect/>
          </a:stretch>
        </p:blipFill>
        <p:spPr bwMode="auto">
          <a:xfrm>
            <a:off x="1042988" y="3141663"/>
            <a:ext cx="7167562"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⑥</a:t>
            </a:r>
            <a:r>
              <a:rPr lang="zh-CN" altLang="en-US">
                <a:solidFill>
                  <a:schemeClr val="tx1"/>
                </a:solidFill>
                <a:ea typeface="楷体" pitchFamily="49" charset="-122"/>
              </a:rPr>
              <a:t>使用公务卡支付票款。</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632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632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632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6325"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6326"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6327" name="Text Box 8"/>
          <p:cNvSpPr txBox="1">
            <a:spLocks noChangeArrowheads="1"/>
          </p:cNvSpPr>
          <p:nvPr/>
        </p:nvSpPr>
        <p:spPr bwMode="auto">
          <a:xfrm>
            <a:off x="2484438" y="4581525"/>
            <a:ext cx="184150" cy="366713"/>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632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7088" y="3284538"/>
            <a:ext cx="1081087" cy="1014412"/>
          </a:xfrm>
          <a:prstGeom prst="rect">
            <a:avLst/>
          </a:prstGeom>
          <a:noFill/>
          <a:ln w="9525">
            <a:noFill/>
            <a:miter lim="800000"/>
            <a:headEnd/>
            <a:tailEnd/>
          </a:ln>
        </p:spPr>
      </p:pic>
      <p:sp>
        <p:nvSpPr>
          <p:cNvPr id="56329" name="矩形 9"/>
          <p:cNvSpPr>
            <a:spLocks noChangeArrowheads="1"/>
          </p:cNvSpPr>
          <p:nvPr/>
        </p:nvSpPr>
        <p:spPr bwMode="auto">
          <a:xfrm>
            <a:off x="1908175" y="3500438"/>
            <a:ext cx="6551613" cy="641350"/>
          </a:xfrm>
          <a:prstGeom prst="rect">
            <a:avLst/>
          </a:prstGeom>
          <a:noFill/>
          <a:ln w="9525">
            <a:noFill/>
            <a:miter lim="800000"/>
            <a:headEnd/>
            <a:tailEnd/>
          </a:ln>
        </p:spPr>
        <p:txBody>
          <a:bodyPr>
            <a:spAutoFit/>
          </a:bodyPr>
          <a:lstStyle/>
          <a:p>
            <a:r>
              <a:rPr lang="zh-CN" altLang="zh-CN" b="0">
                <a:solidFill>
                  <a:schemeClr val="tx1"/>
                </a:solidFill>
                <a:ea typeface="楷体" pitchFamily="49" charset="-122"/>
              </a:rPr>
              <a:t>请在订单生成后</a:t>
            </a:r>
            <a:r>
              <a:rPr lang="en-US" altLang="zh-CN">
                <a:solidFill>
                  <a:srgbClr val="FF0000"/>
                </a:solidFill>
                <a:ea typeface="楷体" pitchFamily="49" charset="-122"/>
              </a:rPr>
              <a:t>30</a:t>
            </a:r>
            <a:r>
              <a:rPr lang="zh-CN" altLang="zh-CN">
                <a:solidFill>
                  <a:srgbClr val="FF0000"/>
                </a:solidFill>
                <a:ea typeface="楷体" pitchFamily="49" charset="-122"/>
              </a:rPr>
              <a:t>分钟</a:t>
            </a:r>
            <a:r>
              <a:rPr lang="zh-CN" altLang="zh-CN" b="0">
                <a:solidFill>
                  <a:schemeClr val="tx1"/>
                </a:solidFill>
                <a:ea typeface="楷体" pitchFamily="49" charset="-122"/>
              </a:rPr>
              <a:t>内</a:t>
            </a:r>
            <a:r>
              <a:rPr lang="zh-CN" altLang="en-US" b="0">
                <a:solidFill>
                  <a:schemeClr val="tx1"/>
                </a:solidFill>
                <a:ea typeface="楷体" pitchFamily="49" charset="-122"/>
              </a:rPr>
              <a:t>用公务卡</a:t>
            </a:r>
            <a:r>
              <a:rPr lang="zh-CN" altLang="zh-CN" b="0">
                <a:solidFill>
                  <a:schemeClr val="tx1"/>
                </a:solidFill>
                <a:ea typeface="楷体" pitchFamily="49" charset="-122"/>
              </a:rPr>
              <a:t>完成支付。如超时，系统将自动取消订单。有效</a:t>
            </a:r>
            <a:r>
              <a:rPr lang="zh-CN" altLang="en-US" b="0">
                <a:solidFill>
                  <a:schemeClr val="tx1"/>
                </a:solidFill>
                <a:ea typeface="楷体" pitchFamily="49" charset="-122"/>
              </a:rPr>
              <a:t>公务卡为</a:t>
            </a:r>
            <a:r>
              <a:rPr lang="en-US" altLang="zh-CN" b="0">
                <a:solidFill>
                  <a:schemeClr val="tx1"/>
                </a:solidFill>
                <a:ea typeface="楷体" pitchFamily="49" charset="-122"/>
              </a:rPr>
              <a:t>6282</a:t>
            </a:r>
            <a:r>
              <a:rPr lang="zh-CN" altLang="en-US" b="0">
                <a:solidFill>
                  <a:schemeClr val="tx1"/>
                </a:solidFill>
                <a:ea typeface="楷体" pitchFamily="49" charset="-122"/>
              </a:rPr>
              <a:t>、</a:t>
            </a:r>
            <a:r>
              <a:rPr lang="en-US" altLang="zh-CN" b="0">
                <a:solidFill>
                  <a:schemeClr val="tx1"/>
                </a:solidFill>
                <a:ea typeface="楷体" pitchFamily="49" charset="-122"/>
              </a:rPr>
              <a:t>6283</a:t>
            </a:r>
            <a:r>
              <a:rPr lang="zh-CN" altLang="en-US" b="0">
                <a:solidFill>
                  <a:schemeClr val="tx1"/>
                </a:solidFill>
                <a:ea typeface="楷体" pitchFamily="49" charset="-122"/>
              </a:rPr>
              <a:t>开头的银联信用卡。</a:t>
            </a:r>
          </a:p>
        </p:txBody>
      </p:sp>
      <p:sp>
        <p:nvSpPr>
          <p:cNvPr id="56330" name="Rectangle 11"/>
          <p:cNvSpPr>
            <a:spLocks noChangeArrowheads="1"/>
          </p:cNvSpPr>
          <p:nvPr/>
        </p:nvSpPr>
        <p:spPr bwMode="auto">
          <a:xfrm>
            <a:off x="2627313" y="4745038"/>
            <a:ext cx="5761037" cy="915987"/>
          </a:xfrm>
          <a:prstGeom prst="rect">
            <a:avLst/>
          </a:prstGeom>
          <a:noFill/>
          <a:ln w="9525">
            <a:noFill/>
            <a:miter lim="800000"/>
            <a:headEnd/>
            <a:tailEnd/>
          </a:ln>
        </p:spPr>
        <p:txBody>
          <a:bodyPr>
            <a:spAutoFit/>
          </a:bodyPr>
          <a:lstStyle/>
          <a:p>
            <a:r>
              <a:rPr lang="zh-CN" altLang="zh-CN" b="0">
                <a:solidFill>
                  <a:schemeClr val="tx1"/>
                </a:solidFill>
                <a:latin typeface="Arial" charset="0"/>
                <a:ea typeface="楷体" pitchFamily="49" charset="-122"/>
              </a:rPr>
              <a:t>目前，招行银行为政府采购公务机票的指定收单机构，统一受理订单支付业务。无论公务卡是否为招商银行公务卡，其支付页面均为</a:t>
            </a:r>
            <a:r>
              <a:rPr lang="zh-CN" altLang="zh-CN">
                <a:solidFill>
                  <a:srgbClr val="FF0000"/>
                </a:solidFill>
                <a:latin typeface="Arial" charset="0"/>
                <a:ea typeface="楷体" pitchFamily="49" charset="-122"/>
              </a:rPr>
              <a:t>招商银行一网通</a:t>
            </a:r>
            <a:r>
              <a:rPr lang="zh-CN" altLang="zh-CN" b="0">
                <a:solidFill>
                  <a:schemeClr val="tx1"/>
                </a:solidFill>
                <a:latin typeface="Arial" charset="0"/>
                <a:ea typeface="楷体" pitchFamily="49" charset="-122"/>
              </a:rPr>
              <a:t>页面。</a:t>
            </a:r>
            <a:endParaRPr lang="zh-CN" altLang="en-US" b="0">
              <a:solidFill>
                <a:schemeClr val="tx1"/>
              </a:solidFill>
              <a:latin typeface="Arial" charset="0"/>
              <a:ea typeface="楷体" pitchFamily="49" charset="-122"/>
            </a:endParaRPr>
          </a:p>
        </p:txBody>
      </p:sp>
      <p:pic>
        <p:nvPicPr>
          <p:cNvPr id="56331" name="Picture 4"/>
          <p:cNvPicPr>
            <a:picLocks noChangeAspect="1" noChangeArrowheads="1"/>
          </p:cNvPicPr>
          <p:nvPr/>
        </p:nvPicPr>
        <p:blipFill>
          <a:blip r:embed="rId3"/>
          <a:srcRect/>
          <a:stretch>
            <a:fillRect/>
          </a:stretch>
        </p:blipFill>
        <p:spPr bwMode="auto">
          <a:xfrm>
            <a:off x="900113" y="4868863"/>
            <a:ext cx="1684337"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⑥</a:t>
            </a:r>
            <a:r>
              <a:rPr lang="zh-CN" altLang="en-US">
                <a:solidFill>
                  <a:schemeClr val="tx1"/>
                </a:solidFill>
                <a:ea typeface="楷体" pitchFamily="49" charset="-122"/>
              </a:rPr>
              <a:t>使用公务卡支付票款。</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734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734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734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7349"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7350"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7351" name="Text Box 8"/>
          <p:cNvSpPr txBox="1">
            <a:spLocks noChangeArrowheads="1"/>
          </p:cNvSpPr>
          <p:nvPr/>
        </p:nvSpPr>
        <p:spPr bwMode="auto">
          <a:xfrm>
            <a:off x="2484438" y="4581525"/>
            <a:ext cx="184150" cy="366713"/>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7352" name="图片 23" descr="https://www.gpticket.org/static/images/gpOrderTicket_8.jpg"/>
          <p:cNvPicPr>
            <a:picLocks noChangeAspect="1" noChangeArrowheads="1"/>
          </p:cNvPicPr>
          <p:nvPr/>
        </p:nvPicPr>
        <p:blipFill>
          <a:blip r:embed="rId2"/>
          <a:srcRect b="21519"/>
          <a:stretch>
            <a:fillRect/>
          </a:stretch>
        </p:blipFill>
        <p:spPr bwMode="auto">
          <a:xfrm>
            <a:off x="966788" y="3141663"/>
            <a:ext cx="7277100" cy="305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⑦</a:t>
            </a:r>
            <a:r>
              <a:rPr lang="zh-CN" altLang="en-US">
                <a:solidFill>
                  <a:schemeClr val="tx1"/>
                </a:solidFill>
                <a:ea typeface="楷体" pitchFamily="49" charset="-122"/>
              </a:rPr>
              <a:t>完成支付，等待出票。</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8370"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8371"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8372"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8373"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8374"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8375" name="Text Box 8"/>
          <p:cNvSpPr txBox="1">
            <a:spLocks noChangeArrowheads="1"/>
          </p:cNvSpPr>
          <p:nvPr/>
        </p:nvSpPr>
        <p:spPr bwMode="auto">
          <a:xfrm>
            <a:off x="2484438" y="4581525"/>
            <a:ext cx="184150" cy="366713"/>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58376" name="图片 27" descr="https://www.gpticket.org/static/images/gpOrderTicket_12.jpg"/>
          <p:cNvPicPr>
            <a:picLocks noChangeAspect="1" noChangeArrowheads="1"/>
          </p:cNvPicPr>
          <p:nvPr/>
        </p:nvPicPr>
        <p:blipFill>
          <a:blip r:embed="rId2"/>
          <a:srcRect t="2414" b="2362"/>
          <a:stretch>
            <a:fillRect/>
          </a:stretch>
        </p:blipFill>
        <p:spPr bwMode="auto">
          <a:xfrm>
            <a:off x="323850" y="3286125"/>
            <a:ext cx="8631238"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1187450" y="2787650"/>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⑧</a:t>
            </a:r>
            <a:r>
              <a:rPr lang="zh-CN" altLang="en-US">
                <a:solidFill>
                  <a:schemeClr val="tx1"/>
                </a:solidFill>
                <a:ea typeface="楷体" pitchFamily="49" charset="-122"/>
              </a:rPr>
              <a:t>获取报销凭证。</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59394"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59395"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59396"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59397"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购票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59398"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59399" name="Text Box 8"/>
          <p:cNvSpPr txBox="1">
            <a:spLocks noChangeArrowheads="1"/>
          </p:cNvSpPr>
          <p:nvPr/>
        </p:nvSpPr>
        <p:spPr bwMode="auto">
          <a:xfrm>
            <a:off x="2484438" y="4581525"/>
            <a:ext cx="184150" cy="366713"/>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sp>
        <p:nvSpPr>
          <p:cNvPr id="59400" name="Text Box 9"/>
          <p:cNvSpPr txBox="1">
            <a:spLocks noChangeArrowheads="1"/>
          </p:cNvSpPr>
          <p:nvPr/>
        </p:nvSpPr>
        <p:spPr bwMode="auto">
          <a:xfrm>
            <a:off x="971550" y="3573463"/>
            <a:ext cx="7200900" cy="1741487"/>
          </a:xfrm>
          <a:prstGeom prst="rect">
            <a:avLst/>
          </a:prstGeom>
          <a:noFill/>
          <a:ln w="9525">
            <a:noFill/>
            <a:miter lim="800000"/>
            <a:headEnd/>
            <a:tailEnd/>
          </a:ln>
        </p:spPr>
        <p:txBody>
          <a:bodyPr>
            <a:spAutoFit/>
          </a:bodyPr>
          <a:lstStyle/>
          <a:p>
            <a:pPr>
              <a:spcBef>
                <a:spcPct val="50000"/>
              </a:spcBef>
            </a:pPr>
            <a:r>
              <a:rPr lang="en-US" altLang="zh-CN" b="0">
                <a:solidFill>
                  <a:schemeClr val="tx1"/>
                </a:solidFill>
                <a:latin typeface="Arial" charset="0"/>
              </a:rPr>
              <a:t>※ </a:t>
            </a:r>
            <a:r>
              <a:rPr lang="zh-CN" altLang="en-US" b="0">
                <a:solidFill>
                  <a:schemeClr val="tx1"/>
                </a:solidFill>
                <a:latin typeface="Arial" charset="0"/>
                <a:ea typeface="楷体" pitchFamily="49" charset="-122"/>
              </a:rPr>
              <a:t>出票成功后，请到承运航空公司的机场柜台、自助设备，或者该航空公司在各地的营业部，获取印有机票查验号码的</a:t>
            </a:r>
            <a:r>
              <a:rPr lang="en-US" altLang="zh-CN" b="0">
                <a:solidFill>
                  <a:schemeClr val="tx1"/>
                </a:solidFill>
                <a:latin typeface="Arial" charset="0"/>
                <a:ea typeface="楷体" pitchFamily="49" charset="-122"/>
              </a:rPr>
              <a:t>《</a:t>
            </a:r>
            <a:r>
              <a:rPr lang="zh-CN" altLang="en-US" b="0">
                <a:solidFill>
                  <a:schemeClr val="tx1"/>
                </a:solidFill>
                <a:latin typeface="Arial" charset="0"/>
                <a:ea typeface="楷体" pitchFamily="49" charset="-122"/>
              </a:rPr>
              <a:t>航空运输电子客票行程单</a:t>
            </a:r>
            <a:r>
              <a:rPr lang="en-US" altLang="zh-CN" b="0">
                <a:solidFill>
                  <a:schemeClr val="tx1"/>
                </a:solidFill>
                <a:latin typeface="Arial" charset="0"/>
                <a:ea typeface="楷体" pitchFamily="49" charset="-122"/>
              </a:rPr>
              <a:t>》</a:t>
            </a:r>
            <a:r>
              <a:rPr lang="zh-CN" altLang="en-US" b="0">
                <a:solidFill>
                  <a:schemeClr val="tx1"/>
                </a:solidFill>
                <a:latin typeface="Arial" charset="0"/>
                <a:ea typeface="楷体" pitchFamily="49" charset="-122"/>
              </a:rPr>
              <a:t>，以此作为报销凭证。</a:t>
            </a:r>
          </a:p>
          <a:p>
            <a:pPr>
              <a:spcBef>
                <a:spcPct val="50000"/>
              </a:spcBef>
            </a:pPr>
            <a:endParaRPr lang="zh-CN" altLang="en-US" b="0">
              <a:solidFill>
                <a:schemeClr val="tx1"/>
              </a:solidFill>
              <a:latin typeface="Arial" charset="0"/>
              <a:ea typeface="楷体" pitchFamily="49" charset="-122"/>
            </a:endParaRPr>
          </a:p>
          <a:p>
            <a:pPr>
              <a:spcBef>
                <a:spcPct val="50000"/>
              </a:spcBef>
            </a:pPr>
            <a:r>
              <a:rPr lang="en-US" altLang="zh-CN" b="0">
                <a:solidFill>
                  <a:schemeClr val="tx1"/>
                </a:solidFill>
                <a:latin typeface="Arial" charset="0"/>
              </a:rPr>
              <a:t>※ </a:t>
            </a:r>
            <a:r>
              <a:rPr lang="zh-CN" altLang="en-US" b="0">
                <a:solidFill>
                  <a:schemeClr val="tx1"/>
                </a:solidFill>
                <a:latin typeface="Arial" charset="0"/>
                <a:ea typeface="楷体" pitchFamily="49" charset="-122"/>
              </a:rPr>
              <a:t>机票查验单可在购票人获取行程单后，在网站自行查询打印。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1187450" y="2708275"/>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①</a:t>
            </a:r>
            <a:r>
              <a:rPr lang="zh-CN" altLang="en-US">
                <a:solidFill>
                  <a:schemeClr val="tx1"/>
                </a:solidFill>
                <a:ea typeface="楷体" pitchFamily="49" charset="-122"/>
              </a:rPr>
              <a:t>查询订单。</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60418"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0419"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0420"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60421"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退票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60422"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60423" name="Text Box 8"/>
          <p:cNvSpPr txBox="1">
            <a:spLocks noChangeArrowheads="1"/>
          </p:cNvSpPr>
          <p:nvPr/>
        </p:nvSpPr>
        <p:spPr bwMode="auto">
          <a:xfrm>
            <a:off x="2484438" y="4581525"/>
            <a:ext cx="184150" cy="366713"/>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60424" name="图片 48" descr="https://www.gpticket.org/static/images/gpRefundTicket1.jpg"/>
          <p:cNvPicPr>
            <a:picLocks noChangeAspect="1" noChangeArrowheads="1"/>
          </p:cNvPicPr>
          <p:nvPr/>
        </p:nvPicPr>
        <p:blipFill>
          <a:blip r:embed="rId2"/>
          <a:srcRect t="1178" b="12190"/>
          <a:stretch>
            <a:fillRect/>
          </a:stretch>
        </p:blipFill>
        <p:spPr bwMode="auto">
          <a:xfrm>
            <a:off x="828675" y="3141663"/>
            <a:ext cx="7559675" cy="3384550"/>
          </a:xfrm>
          <a:prstGeom prst="rect">
            <a:avLst/>
          </a:prstGeom>
          <a:noFill/>
          <a:ln w="9525">
            <a:noFill/>
            <a:miter lim="800000"/>
            <a:headEnd/>
            <a:tailEnd/>
          </a:ln>
        </p:spPr>
      </p:pic>
      <p:sp>
        <p:nvSpPr>
          <p:cNvPr id="20" name="矩形 19"/>
          <p:cNvSpPr/>
          <p:nvPr/>
        </p:nvSpPr>
        <p:spPr>
          <a:xfrm>
            <a:off x="1547813" y="5734050"/>
            <a:ext cx="1152525"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1187450" y="2708275"/>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②</a:t>
            </a:r>
            <a:r>
              <a:rPr lang="zh-CN" altLang="en-US">
                <a:solidFill>
                  <a:schemeClr val="tx1"/>
                </a:solidFill>
                <a:ea typeface="楷体" pitchFamily="49" charset="-122"/>
              </a:rPr>
              <a:t>申请退票。</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6144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144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144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61445"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退票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61446"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61447" name="Text Box 8"/>
          <p:cNvSpPr txBox="1">
            <a:spLocks noChangeArrowheads="1"/>
          </p:cNvSpPr>
          <p:nvPr/>
        </p:nvSpPr>
        <p:spPr bwMode="auto">
          <a:xfrm>
            <a:off x="2484438" y="4581525"/>
            <a:ext cx="184150" cy="366713"/>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pic>
        <p:nvPicPr>
          <p:cNvPr id="61448" name="图片 49" descr="https://www.gpticket.org/static/images/gpRefundTicket2.jpg"/>
          <p:cNvPicPr>
            <a:picLocks noChangeAspect="1" noChangeArrowheads="1"/>
          </p:cNvPicPr>
          <p:nvPr/>
        </p:nvPicPr>
        <p:blipFill>
          <a:blip r:embed="rId2"/>
          <a:srcRect l="1222" t="1627" r="2417"/>
          <a:stretch>
            <a:fillRect/>
          </a:stretch>
        </p:blipFill>
        <p:spPr bwMode="auto">
          <a:xfrm>
            <a:off x="1692275" y="2997200"/>
            <a:ext cx="5759450"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9"/>
          <p:cNvSpPr>
            <a:spLocks noChangeArrowheads="1"/>
          </p:cNvSpPr>
          <p:nvPr/>
        </p:nvSpPr>
        <p:spPr bwMode="auto">
          <a:xfrm>
            <a:off x="611188" y="1628775"/>
            <a:ext cx="2160587" cy="647700"/>
          </a:xfrm>
          <a:prstGeom prst="roundRect">
            <a:avLst>
              <a:gd name="adj" fmla="val 16667"/>
            </a:avLst>
          </a:prstGeom>
          <a:solidFill>
            <a:srgbClr val="CCECFF"/>
          </a:solidFill>
          <a:ln w="9525">
            <a:solidFill>
              <a:schemeClr val="bg1"/>
            </a:solid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、购买原则</a:t>
            </a:r>
          </a:p>
        </p:txBody>
      </p:sp>
      <p:sp>
        <p:nvSpPr>
          <p:cNvPr id="18434" name="Text Box 12"/>
          <p:cNvSpPr txBox="1">
            <a:spLocks noChangeArrowheads="1"/>
          </p:cNvSpPr>
          <p:nvPr/>
        </p:nvSpPr>
        <p:spPr bwMode="auto">
          <a:xfrm>
            <a:off x="1362075" y="2955925"/>
            <a:ext cx="5873750" cy="3444875"/>
          </a:xfrm>
          <a:prstGeom prst="rect">
            <a:avLst/>
          </a:prstGeom>
          <a:noFill/>
          <a:ln w="9525">
            <a:noFill/>
            <a:miter lim="800000"/>
            <a:headEnd/>
            <a:tailEnd/>
          </a:ln>
        </p:spPr>
        <p:txBody>
          <a:bodyPr wrap="none">
            <a:spAutoFit/>
          </a:bodyPr>
          <a:lstStyle/>
          <a:p>
            <a:pPr>
              <a:lnSpc>
                <a:spcPct val="200000"/>
              </a:lnSpc>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按照厉行节约和支持本国航空公司发展的原则，</a:t>
            </a:r>
          </a:p>
          <a:p>
            <a:pPr>
              <a:lnSpc>
                <a:spcPct val="200000"/>
              </a:lnSpc>
            </a:pPr>
            <a:r>
              <a:rPr lang="zh-CN" altLang="en-US" sz="2000" b="0">
                <a:solidFill>
                  <a:schemeClr val="tx1"/>
                </a:solidFill>
                <a:latin typeface="Arial" charset="0"/>
                <a:ea typeface="楷体" pitchFamily="49" charset="-122"/>
              </a:rPr>
              <a:t>     优先购买通过政府采购方式确定的我国航空公司</a:t>
            </a:r>
          </a:p>
          <a:p>
            <a:pPr>
              <a:lnSpc>
                <a:spcPct val="200000"/>
              </a:lnSpc>
            </a:pPr>
            <a:r>
              <a:rPr lang="zh-CN" altLang="en-US" sz="2000" b="0">
                <a:solidFill>
                  <a:schemeClr val="tx1"/>
                </a:solidFill>
                <a:latin typeface="Arial" charset="0"/>
                <a:ea typeface="楷体" pitchFamily="49" charset="-122"/>
              </a:rPr>
              <a:t>    （以下简称国内航空公司）航班优惠机票。</a:t>
            </a:r>
          </a:p>
          <a:p>
            <a:pPr>
              <a:lnSpc>
                <a:spcPct val="200000"/>
              </a:lnSpc>
            </a:pPr>
            <a:endParaRPr lang="zh-CN" altLang="en-US" sz="2000" b="0">
              <a:solidFill>
                <a:schemeClr val="tx1"/>
              </a:solidFill>
              <a:latin typeface="Arial" charset="0"/>
              <a:ea typeface="楷体" pitchFamily="49" charset="-122"/>
            </a:endParaRPr>
          </a:p>
          <a:p>
            <a:pPr>
              <a:lnSpc>
                <a:spcPct val="200000"/>
              </a:lnSpc>
            </a:pPr>
            <a:endParaRPr lang="zh-CN" altLang="en-US" sz="2000" b="0">
              <a:solidFill>
                <a:schemeClr val="tx1"/>
              </a:solidFill>
              <a:latin typeface="Arial" charset="0"/>
              <a:ea typeface="楷体" pitchFamily="49" charset="-122"/>
            </a:endParaRPr>
          </a:p>
          <a:p>
            <a:endParaRPr lang="zh-CN" altLang="en-US" sz="2000" b="0">
              <a:solidFill>
                <a:schemeClr val="tx1"/>
              </a:solidFill>
              <a:latin typeface="Arial" charset="0"/>
              <a:ea typeface="楷体" pitchFamily="49" charset="-122"/>
            </a:endParaRPr>
          </a:p>
        </p:txBody>
      </p:sp>
      <p:pic>
        <p:nvPicPr>
          <p:cNvPr id="18435" name="Picture 5"/>
          <p:cNvPicPr>
            <a:picLocks noChangeAspect="1" noChangeArrowheads="1"/>
          </p:cNvPicPr>
          <p:nvPr/>
        </p:nvPicPr>
        <p:blipFill>
          <a:blip r:embed="rId3" cstate="print"/>
          <a:srcRect/>
          <a:stretch>
            <a:fillRect/>
          </a:stretch>
        </p:blipFill>
        <p:spPr bwMode="auto">
          <a:xfrm>
            <a:off x="34925" y="1042988"/>
            <a:ext cx="647700" cy="585787"/>
          </a:xfrm>
          <a:prstGeom prst="rect">
            <a:avLst/>
          </a:prstGeom>
          <a:noFill/>
          <a:ln w="9525">
            <a:noFill/>
            <a:miter lim="800000"/>
            <a:headEnd/>
            <a:tailEnd/>
          </a:ln>
        </p:spPr>
      </p:pic>
      <p:sp>
        <p:nvSpPr>
          <p:cNvPr id="18436"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1187450" y="2708275"/>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③</a:t>
            </a:r>
            <a:r>
              <a:rPr lang="zh-CN" altLang="en-US">
                <a:solidFill>
                  <a:schemeClr val="tx1"/>
                </a:solidFill>
                <a:ea typeface="楷体" pitchFamily="49" charset="-122"/>
              </a:rPr>
              <a:t>到航空公司官网进行退票。</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6246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246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246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、自助购票</a:t>
            </a:r>
          </a:p>
        </p:txBody>
      </p:sp>
      <p:sp>
        <p:nvSpPr>
          <p:cNvPr id="62469"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zh-CN" sz="2400">
                <a:solidFill>
                  <a:srgbClr val="002060"/>
                </a:solidFill>
                <a:ea typeface="楷体" pitchFamily="49" charset="-122"/>
              </a:rPr>
              <a:t> 退票 </a:t>
            </a:r>
            <a:r>
              <a:rPr lang="zh-CN" altLang="en-US" sz="2400">
                <a:solidFill>
                  <a:srgbClr val="002060"/>
                </a:solidFill>
                <a:ea typeface="楷体" pitchFamily="49" charset="-122"/>
              </a:rPr>
              <a:t> </a:t>
            </a:r>
            <a:endParaRPr lang="en-US" altLang="zh-CN" sz="2400">
              <a:solidFill>
                <a:srgbClr val="002060"/>
              </a:solidFill>
              <a:ea typeface="楷体" pitchFamily="49" charset="-122"/>
            </a:endParaRPr>
          </a:p>
        </p:txBody>
      </p:sp>
      <p:sp>
        <p:nvSpPr>
          <p:cNvPr id="62470" name="Text Box 7"/>
          <p:cNvSpPr txBox="1">
            <a:spLocks noChangeArrowheads="1"/>
          </p:cNvSpPr>
          <p:nvPr/>
        </p:nvSpPr>
        <p:spPr bwMode="auto">
          <a:xfrm>
            <a:off x="1671638" y="3651250"/>
            <a:ext cx="184150" cy="366713"/>
          </a:xfrm>
          <a:prstGeom prst="rect">
            <a:avLst/>
          </a:prstGeom>
          <a:noFill/>
          <a:ln w="9525">
            <a:noFill/>
            <a:miter lim="800000"/>
            <a:headEnd/>
            <a:tailEnd/>
          </a:ln>
        </p:spPr>
        <p:txBody>
          <a:bodyPr wrap="none">
            <a:spAutoFit/>
          </a:bodyPr>
          <a:lstStyle/>
          <a:p>
            <a:endParaRPr lang="zh-CN" altLang="en-US" b="0">
              <a:solidFill>
                <a:schemeClr val="tx1"/>
              </a:solidFill>
              <a:latin typeface="Arial" charset="0"/>
            </a:endParaRPr>
          </a:p>
        </p:txBody>
      </p:sp>
      <p:sp>
        <p:nvSpPr>
          <p:cNvPr id="62471" name="Text Box 8"/>
          <p:cNvSpPr txBox="1">
            <a:spLocks noChangeArrowheads="1"/>
          </p:cNvSpPr>
          <p:nvPr/>
        </p:nvSpPr>
        <p:spPr bwMode="auto">
          <a:xfrm>
            <a:off x="2484438" y="4581525"/>
            <a:ext cx="184150" cy="366713"/>
          </a:xfrm>
          <a:prstGeom prst="rect">
            <a:avLst/>
          </a:prstGeom>
          <a:noFill/>
          <a:ln w="9525">
            <a:noFill/>
            <a:miter lim="800000"/>
            <a:headEnd/>
            <a:tailEnd/>
          </a:ln>
        </p:spPr>
        <p:txBody>
          <a:bodyPr>
            <a:spAutoFit/>
          </a:bodyPr>
          <a:lstStyle/>
          <a:p>
            <a:pPr>
              <a:spcBef>
                <a:spcPct val="50000"/>
              </a:spcBef>
            </a:pPr>
            <a:endParaRPr lang="zh-CN" altLang="en-US" b="0">
              <a:solidFill>
                <a:schemeClr val="tx1"/>
              </a:solidFill>
              <a:latin typeface="Arial" charset="0"/>
            </a:endParaRPr>
          </a:p>
        </p:txBody>
      </p:sp>
      <p:sp>
        <p:nvSpPr>
          <p:cNvPr id="62472" name="Text Box 9"/>
          <p:cNvSpPr txBox="1">
            <a:spLocks noChangeArrowheads="1"/>
          </p:cNvSpPr>
          <p:nvPr/>
        </p:nvSpPr>
        <p:spPr bwMode="auto">
          <a:xfrm>
            <a:off x="1116013" y="3213100"/>
            <a:ext cx="7056437" cy="915988"/>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ea typeface="楷体" pitchFamily="49" charset="-122"/>
              </a:rPr>
              <a:t>点击</a:t>
            </a:r>
            <a:r>
              <a:rPr lang="zh-CN" altLang="en-US" b="0">
                <a:solidFill>
                  <a:schemeClr val="tx1"/>
                </a:solidFill>
                <a:ea typeface="楷体" pitchFamily="49" charset="-122"/>
              </a:rPr>
              <a:t>“</a:t>
            </a:r>
            <a:r>
              <a:rPr lang="zh-CN" altLang="en-US" b="0">
                <a:solidFill>
                  <a:schemeClr val="tx1"/>
                </a:solidFill>
                <a:latin typeface="Arial" charset="0"/>
                <a:ea typeface="楷体" pitchFamily="49" charset="-122"/>
              </a:rPr>
              <a:t>申请退票</a:t>
            </a:r>
            <a:r>
              <a:rPr lang="en-US" altLang="zh-CN" b="0">
                <a:solidFill>
                  <a:schemeClr val="tx1"/>
                </a:solidFill>
                <a:ea typeface="楷体" pitchFamily="49" charset="-122"/>
              </a:rPr>
              <a:t>”</a:t>
            </a:r>
            <a:r>
              <a:rPr lang="zh-CN" altLang="en-US" b="0">
                <a:solidFill>
                  <a:schemeClr val="tx1"/>
                </a:solidFill>
                <a:latin typeface="Arial" charset="0"/>
                <a:ea typeface="楷体" pitchFamily="49" charset="-122"/>
              </a:rPr>
              <a:t>后，页面将自动跳转到承运航空公司官方网站的退票界面，请按照网站提示进行退票操作。操作中如有疑问，可致电航空公司客服进行咨询。</a:t>
            </a:r>
          </a:p>
        </p:txBody>
      </p:sp>
      <p:sp>
        <p:nvSpPr>
          <p:cNvPr id="62473" name="Rectangle 2"/>
          <p:cNvSpPr>
            <a:spLocks noChangeArrowheads="1"/>
          </p:cNvSpPr>
          <p:nvPr/>
        </p:nvSpPr>
        <p:spPr bwMode="auto">
          <a:xfrm>
            <a:off x="1187450" y="4384675"/>
            <a:ext cx="4248150" cy="915988"/>
          </a:xfrm>
          <a:prstGeom prst="rect">
            <a:avLst/>
          </a:prstGeom>
          <a:noFill/>
          <a:ln w="9525">
            <a:noFill/>
            <a:miter lim="800000"/>
            <a:headEnd/>
            <a:tailEnd/>
          </a:ln>
        </p:spPr>
        <p:txBody>
          <a:bodyPr anchor="ctr">
            <a:spAutoFit/>
          </a:bodyPr>
          <a:lstStyle/>
          <a:p>
            <a:r>
              <a:rPr lang="zh-CN" altLang="en-US">
                <a:solidFill>
                  <a:schemeClr val="tx1"/>
                </a:solidFill>
                <a:latin typeface="Arial" charset="0"/>
              </a:rPr>
              <a:t>④</a:t>
            </a:r>
            <a:r>
              <a:rPr lang="zh-CN" altLang="en-US">
                <a:solidFill>
                  <a:schemeClr val="tx1"/>
                </a:solidFill>
                <a:ea typeface="楷体" pitchFamily="49" charset="-122"/>
              </a:rPr>
              <a:t>退款。</a:t>
            </a:r>
          </a:p>
          <a:p>
            <a:endParaRPr lang="zh-CN" altLang="en-US">
              <a:solidFill>
                <a:schemeClr val="tx1"/>
              </a:solidFill>
              <a:latin typeface="Arial" charset="0"/>
            </a:endParaRPr>
          </a:p>
          <a:p>
            <a:endParaRPr lang="zh-CN" altLang="en-US">
              <a:solidFill>
                <a:schemeClr val="tx1"/>
              </a:solidFill>
              <a:ea typeface="楷体" pitchFamily="49" charset="-122"/>
            </a:endParaRPr>
          </a:p>
        </p:txBody>
      </p:sp>
      <p:sp>
        <p:nvSpPr>
          <p:cNvPr id="62474" name="Text Box 11"/>
          <p:cNvSpPr txBox="1">
            <a:spLocks noChangeArrowheads="1"/>
          </p:cNvSpPr>
          <p:nvPr/>
        </p:nvSpPr>
        <p:spPr bwMode="auto">
          <a:xfrm>
            <a:off x="1116013" y="4960938"/>
            <a:ext cx="7056437" cy="915987"/>
          </a:xfrm>
          <a:prstGeom prst="rect">
            <a:avLst/>
          </a:prstGeom>
          <a:noFill/>
          <a:ln w="9525">
            <a:noFill/>
            <a:miter lim="800000"/>
            <a:headEnd/>
            <a:tailEnd/>
          </a:ln>
        </p:spPr>
        <p:txBody>
          <a:bodyPr>
            <a:spAutoFit/>
          </a:bodyPr>
          <a:lstStyle/>
          <a:p>
            <a:pPr>
              <a:spcBef>
                <a:spcPct val="50000"/>
              </a:spcBef>
            </a:pPr>
            <a:r>
              <a:rPr lang="zh-CN" altLang="zh-CN" b="0">
                <a:solidFill>
                  <a:schemeClr val="tx1"/>
                </a:solidFill>
                <a:ea typeface="楷体" pitchFamily="49" charset="-122"/>
              </a:rPr>
              <a:t>退票申请通过后，航空公司将在</a:t>
            </a:r>
            <a:r>
              <a:rPr lang="en-US" altLang="zh-CN" b="0">
                <a:solidFill>
                  <a:schemeClr val="tx1"/>
                </a:solidFill>
                <a:ea typeface="楷体" pitchFamily="49" charset="-122"/>
              </a:rPr>
              <a:t>15</a:t>
            </a:r>
            <a:r>
              <a:rPr lang="zh-CN" altLang="zh-CN" b="0">
                <a:solidFill>
                  <a:schemeClr val="tx1"/>
                </a:solidFill>
                <a:ea typeface="楷体" pitchFamily="49" charset="-122"/>
              </a:rPr>
              <a:t>个工作日内向银行发起退款。退回的机票款将汇入之前进行支付的公务卡中。实际到账时间以银行系统处理日期为准</a:t>
            </a:r>
            <a:r>
              <a:rPr lang="zh-CN" altLang="en-US" b="0">
                <a:solidFill>
                  <a:schemeClr val="tx1"/>
                </a:solidFill>
                <a:ea typeface="楷体" pitchFamily="49" charset="-122"/>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1196975" y="2781300"/>
            <a:ext cx="5721350" cy="366713"/>
          </a:xfrm>
          <a:prstGeom prst="rect">
            <a:avLst/>
          </a:prstGeom>
          <a:noFill/>
          <a:ln w="9525">
            <a:noFill/>
            <a:miter lim="800000"/>
            <a:headEnd/>
            <a:tailEnd/>
          </a:ln>
        </p:spPr>
        <p:txBody>
          <a:bodyPr wrap="none" anchor="ctr">
            <a:spAutoFit/>
          </a:bodyPr>
          <a:lstStyle/>
          <a:p>
            <a:r>
              <a:rPr lang="en-US" altLang="en-US">
                <a:solidFill>
                  <a:schemeClr val="tx1"/>
                </a:solidFill>
                <a:latin typeface="Arial" charset="0"/>
              </a:rPr>
              <a:t>①</a:t>
            </a:r>
            <a:r>
              <a:rPr lang="zh-CN" altLang="en-US">
                <a:solidFill>
                  <a:schemeClr val="tx1"/>
                </a:solidFill>
                <a:ea typeface="楷体" pitchFamily="49" charset="-122"/>
                <a:cs typeface="Times New Roman" pitchFamily="18" charset="0"/>
              </a:rPr>
              <a:t>登陆政府采购机票管理网站（</a:t>
            </a:r>
            <a:r>
              <a:rPr lang="en-US" altLang="zh-CN">
                <a:solidFill>
                  <a:schemeClr val="tx1"/>
                </a:solidFill>
                <a:ea typeface="楷体" pitchFamily="49" charset="-122"/>
                <a:cs typeface="Times New Roman" pitchFamily="18" charset="0"/>
              </a:rPr>
              <a:t>www.gpticket.org</a:t>
            </a:r>
            <a:r>
              <a:rPr lang="zh-CN" altLang="en-US">
                <a:solidFill>
                  <a:schemeClr val="tx1"/>
                </a:solidFill>
                <a:ea typeface="楷体" pitchFamily="49" charset="-122"/>
                <a:cs typeface="Times New Roman" pitchFamily="18" charset="0"/>
              </a:rPr>
              <a:t>）。</a:t>
            </a:r>
          </a:p>
        </p:txBody>
      </p:sp>
      <p:pic>
        <p:nvPicPr>
          <p:cNvPr id="63490" name="图片 10"/>
          <p:cNvPicPr>
            <a:picLocks noChangeAspect="1" noChangeArrowheads="1"/>
          </p:cNvPicPr>
          <p:nvPr/>
        </p:nvPicPr>
        <p:blipFill>
          <a:blip r:embed="rId2"/>
          <a:srcRect l="1051" t="13635" r="194"/>
          <a:stretch>
            <a:fillRect/>
          </a:stretch>
        </p:blipFill>
        <p:spPr bwMode="auto">
          <a:xfrm>
            <a:off x="1692275" y="3429000"/>
            <a:ext cx="5040313" cy="2794000"/>
          </a:xfrm>
          <a:prstGeom prst="rect">
            <a:avLst/>
          </a:prstGeom>
          <a:noFill/>
          <a:ln w="9525">
            <a:noFill/>
            <a:miter lim="800000"/>
            <a:headEnd/>
            <a:tailEnd/>
          </a:ln>
        </p:spPr>
      </p:pic>
      <p:sp>
        <p:nvSpPr>
          <p:cNvPr id="63491" name="AutoShape 11">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3492"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3493"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63494" name="Rectangle 5"/>
          <p:cNvSpPr>
            <a:spLocks noChangeArrowheads="1"/>
          </p:cNvSpPr>
          <p:nvPr/>
        </p:nvSpPr>
        <p:spPr bwMode="auto">
          <a:xfrm>
            <a:off x="1000125" y="2276475"/>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确定服务商</a:t>
            </a:r>
            <a:endParaRPr lang="zh-CN" altLang="en-US" sz="2400">
              <a:solidFill>
                <a:srgbClr val="C00000"/>
              </a:solidFill>
              <a:ea typeface="楷体" pitchFamily="49"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1196975" y="2781300"/>
            <a:ext cx="2716213" cy="366713"/>
          </a:xfrm>
          <a:prstGeom prst="rect">
            <a:avLst/>
          </a:prstGeom>
          <a:noFill/>
          <a:ln w="9525">
            <a:noFill/>
            <a:miter lim="800000"/>
            <a:headEnd/>
            <a:tailEnd/>
          </a:ln>
        </p:spPr>
        <p:txBody>
          <a:bodyPr wrap="none" anchor="ctr">
            <a:spAutoFit/>
          </a:bodyPr>
          <a:lstStyle/>
          <a:p>
            <a:r>
              <a:rPr lang="en-US" altLang="en-US">
                <a:solidFill>
                  <a:schemeClr val="tx1"/>
                </a:solidFill>
                <a:latin typeface="Arial" charset="0"/>
              </a:rPr>
              <a:t>②</a:t>
            </a:r>
            <a:r>
              <a:rPr lang="zh-CN" altLang="en-US">
                <a:solidFill>
                  <a:schemeClr val="tx1"/>
                </a:solidFill>
                <a:ea typeface="楷体" pitchFamily="49" charset="-122"/>
                <a:cs typeface="Times New Roman" pitchFamily="18" charset="0"/>
              </a:rPr>
              <a:t>点击服务商查询模块。</a:t>
            </a:r>
          </a:p>
        </p:txBody>
      </p:sp>
      <p:sp>
        <p:nvSpPr>
          <p:cNvPr id="64514" name="AutoShape 4">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4515"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4516"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64517" name="Rectangle 5"/>
          <p:cNvSpPr>
            <a:spLocks noChangeArrowheads="1"/>
          </p:cNvSpPr>
          <p:nvPr/>
        </p:nvSpPr>
        <p:spPr bwMode="auto">
          <a:xfrm>
            <a:off x="1000125" y="2276475"/>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确定服务商</a:t>
            </a:r>
            <a:endParaRPr lang="zh-CN" altLang="en-US" sz="2400">
              <a:solidFill>
                <a:srgbClr val="C00000"/>
              </a:solidFill>
              <a:ea typeface="楷体" pitchFamily="49" charset="-122"/>
            </a:endParaRPr>
          </a:p>
        </p:txBody>
      </p:sp>
      <p:pic>
        <p:nvPicPr>
          <p:cNvPr id="64518" name="图片 10"/>
          <p:cNvPicPr>
            <a:picLocks noChangeAspect="1" noChangeArrowheads="1"/>
          </p:cNvPicPr>
          <p:nvPr/>
        </p:nvPicPr>
        <p:blipFill>
          <a:blip r:embed="rId2"/>
          <a:srcRect l="1051" t="13635" r="194"/>
          <a:stretch>
            <a:fillRect/>
          </a:stretch>
        </p:blipFill>
        <p:spPr bwMode="auto">
          <a:xfrm>
            <a:off x="1692275" y="3419475"/>
            <a:ext cx="5040313" cy="2794000"/>
          </a:xfrm>
          <a:prstGeom prst="rect">
            <a:avLst/>
          </a:prstGeom>
          <a:noFill/>
          <a:ln w="9525">
            <a:noFill/>
            <a:miter lim="800000"/>
            <a:headEnd/>
            <a:tailEnd/>
          </a:ln>
        </p:spPr>
      </p:pic>
      <p:sp>
        <p:nvSpPr>
          <p:cNvPr id="64519" name="Oval 13"/>
          <p:cNvSpPr>
            <a:spLocks noChangeArrowheads="1"/>
          </p:cNvSpPr>
          <p:nvPr/>
        </p:nvSpPr>
        <p:spPr bwMode="auto">
          <a:xfrm>
            <a:off x="3132138" y="4005263"/>
            <a:ext cx="647700" cy="287337"/>
          </a:xfrm>
          <a:prstGeom prst="ellipse">
            <a:avLst/>
          </a:prstGeom>
          <a:solidFill>
            <a:schemeClr val="accent1">
              <a:alpha val="0"/>
            </a:schemeClr>
          </a:solidFill>
          <a:ln w="25400">
            <a:solidFill>
              <a:srgbClr val="FF0000"/>
            </a:solidFill>
            <a:round/>
            <a:headEnd/>
            <a:tailEnd/>
          </a:ln>
        </p:spPr>
        <p:txBody>
          <a:bodyPr wrap="none" anchor="ctr"/>
          <a:lstStyle/>
          <a:p>
            <a:endParaRPr lang="zh-CN" altLang="en-US" b="0">
              <a:solidFill>
                <a:schemeClr val="tx1"/>
              </a:solidFill>
              <a:latin typeface="Arial" charset="0"/>
              <a:ea typeface="华文新魏"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1196975" y="2781300"/>
            <a:ext cx="2255838" cy="366713"/>
          </a:xfrm>
          <a:prstGeom prst="rect">
            <a:avLst/>
          </a:prstGeom>
          <a:noFill/>
          <a:ln w="9525">
            <a:noFill/>
            <a:miter lim="800000"/>
            <a:headEnd/>
            <a:tailEnd/>
          </a:ln>
        </p:spPr>
        <p:txBody>
          <a:bodyPr wrap="none" anchor="ctr">
            <a:spAutoFit/>
          </a:bodyPr>
          <a:lstStyle/>
          <a:p>
            <a:r>
              <a:rPr lang="en-US" altLang="en-US">
                <a:solidFill>
                  <a:schemeClr val="tx1"/>
                </a:solidFill>
                <a:latin typeface="Arial" charset="0"/>
              </a:rPr>
              <a:t>③</a:t>
            </a:r>
            <a:r>
              <a:rPr lang="zh-CN" altLang="en-US">
                <a:solidFill>
                  <a:schemeClr val="tx1"/>
                </a:solidFill>
                <a:ea typeface="楷体" pitchFamily="49" charset="-122"/>
                <a:cs typeface="Times New Roman" pitchFamily="18" charset="0"/>
              </a:rPr>
              <a:t>查看服务商列表。</a:t>
            </a:r>
          </a:p>
        </p:txBody>
      </p:sp>
      <p:sp>
        <p:nvSpPr>
          <p:cNvPr id="65538"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5539"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5540"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65541" name="Rectangle 5"/>
          <p:cNvSpPr>
            <a:spLocks noChangeArrowheads="1"/>
          </p:cNvSpPr>
          <p:nvPr/>
        </p:nvSpPr>
        <p:spPr bwMode="auto">
          <a:xfrm>
            <a:off x="1000125" y="2276475"/>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确定服务商</a:t>
            </a:r>
            <a:endParaRPr lang="zh-CN" altLang="en-US" sz="2400">
              <a:solidFill>
                <a:srgbClr val="C00000"/>
              </a:solidFill>
              <a:ea typeface="楷体" pitchFamily="49" charset="-122"/>
            </a:endParaRPr>
          </a:p>
        </p:txBody>
      </p:sp>
      <p:pic>
        <p:nvPicPr>
          <p:cNvPr id="65542" name="图片 13"/>
          <p:cNvPicPr>
            <a:picLocks noChangeAspect="1" noChangeArrowheads="1"/>
          </p:cNvPicPr>
          <p:nvPr/>
        </p:nvPicPr>
        <p:blipFill>
          <a:blip r:embed="rId2"/>
          <a:srcRect t="1711" r="7552" b="21741"/>
          <a:stretch>
            <a:fillRect/>
          </a:stretch>
        </p:blipFill>
        <p:spPr bwMode="auto">
          <a:xfrm>
            <a:off x="1692275" y="3211513"/>
            <a:ext cx="5184775"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1196975" y="2781300"/>
            <a:ext cx="3867150" cy="366713"/>
          </a:xfrm>
          <a:prstGeom prst="rect">
            <a:avLst/>
          </a:prstGeom>
          <a:noFill/>
          <a:ln w="9525">
            <a:noFill/>
            <a:miter lim="800000"/>
            <a:headEnd/>
            <a:tailEnd/>
          </a:ln>
        </p:spPr>
        <p:txBody>
          <a:bodyPr wrap="none" anchor="ctr">
            <a:spAutoFit/>
          </a:bodyPr>
          <a:lstStyle/>
          <a:p>
            <a:r>
              <a:rPr lang="en-US" altLang="en-US">
                <a:solidFill>
                  <a:schemeClr val="tx1"/>
                </a:solidFill>
                <a:latin typeface="Arial" charset="0"/>
              </a:rPr>
              <a:t>④</a:t>
            </a:r>
            <a:r>
              <a:rPr lang="zh-CN" altLang="en-US">
                <a:solidFill>
                  <a:schemeClr val="tx1"/>
                </a:solidFill>
                <a:ea typeface="楷体" pitchFamily="49" charset="-122"/>
              </a:rPr>
              <a:t>选择点击服务商，</a:t>
            </a:r>
            <a:r>
              <a:rPr lang="zh-CN" altLang="en-US">
                <a:solidFill>
                  <a:schemeClr val="tx1"/>
                </a:solidFill>
                <a:ea typeface="楷体" pitchFamily="49" charset="-122"/>
                <a:cs typeface="Times New Roman" pitchFamily="18" charset="0"/>
              </a:rPr>
              <a:t>查看联系方式。</a:t>
            </a:r>
          </a:p>
        </p:txBody>
      </p:sp>
      <p:sp>
        <p:nvSpPr>
          <p:cNvPr id="6656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656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656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66565" name="Rectangle 5"/>
          <p:cNvSpPr>
            <a:spLocks noChangeArrowheads="1"/>
          </p:cNvSpPr>
          <p:nvPr/>
        </p:nvSpPr>
        <p:spPr bwMode="auto">
          <a:xfrm>
            <a:off x="1000125" y="2276475"/>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确定服务商</a:t>
            </a:r>
            <a:endParaRPr lang="zh-CN" altLang="en-US" sz="2400">
              <a:solidFill>
                <a:srgbClr val="C00000"/>
              </a:solidFill>
              <a:ea typeface="楷体" pitchFamily="49" charset="-122"/>
            </a:endParaRPr>
          </a:p>
        </p:txBody>
      </p:sp>
      <p:pic>
        <p:nvPicPr>
          <p:cNvPr id="66566" name="图片 20"/>
          <p:cNvPicPr>
            <a:picLocks noChangeAspect="1" noChangeArrowheads="1"/>
          </p:cNvPicPr>
          <p:nvPr/>
        </p:nvPicPr>
        <p:blipFill>
          <a:blip r:embed="rId2"/>
          <a:srcRect t="7344" b="11462"/>
          <a:stretch>
            <a:fillRect/>
          </a:stretch>
        </p:blipFill>
        <p:spPr bwMode="auto">
          <a:xfrm>
            <a:off x="1546225" y="3357563"/>
            <a:ext cx="6265863" cy="283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196975" y="2781300"/>
            <a:ext cx="4327525" cy="366713"/>
          </a:xfrm>
          <a:prstGeom prst="rect">
            <a:avLst/>
          </a:prstGeom>
          <a:noFill/>
          <a:ln w="9525">
            <a:noFill/>
            <a:miter lim="800000"/>
            <a:headEnd/>
            <a:tailEnd/>
          </a:ln>
        </p:spPr>
        <p:txBody>
          <a:bodyPr wrap="none" anchor="ctr">
            <a:spAutoFit/>
          </a:bodyPr>
          <a:lstStyle/>
          <a:p>
            <a:r>
              <a:rPr lang="en-US" altLang="en-US">
                <a:solidFill>
                  <a:schemeClr val="tx1"/>
                </a:solidFill>
                <a:latin typeface="Arial" charset="0"/>
              </a:rPr>
              <a:t>⑤</a:t>
            </a:r>
            <a:r>
              <a:rPr lang="zh-CN" altLang="en-US">
                <a:solidFill>
                  <a:schemeClr val="tx1"/>
                </a:solidFill>
                <a:ea typeface="楷体" pitchFamily="49" charset="-122"/>
              </a:rPr>
              <a:t>电话联系服务商，或前往服务商网点。</a:t>
            </a:r>
          </a:p>
        </p:txBody>
      </p:sp>
      <p:sp>
        <p:nvSpPr>
          <p:cNvPr id="6758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758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758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67589" name="Rectangle 5"/>
          <p:cNvSpPr>
            <a:spLocks noChangeArrowheads="1"/>
          </p:cNvSpPr>
          <p:nvPr/>
        </p:nvSpPr>
        <p:spPr bwMode="auto">
          <a:xfrm>
            <a:off x="1000125" y="2276475"/>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确定服务商</a:t>
            </a:r>
            <a:endParaRPr lang="zh-CN" altLang="en-US" sz="2400">
              <a:solidFill>
                <a:srgbClr val="C00000"/>
              </a:solidFill>
              <a:ea typeface="楷体" pitchFamily="49" charset="-122"/>
            </a:endParaRPr>
          </a:p>
        </p:txBody>
      </p:sp>
      <p:pic>
        <p:nvPicPr>
          <p:cNvPr id="67590" name="Picture 10" descr="图片2"/>
          <p:cNvPicPr>
            <a:picLocks noChangeAspect="1" noChangeArrowheads="1"/>
          </p:cNvPicPr>
          <p:nvPr/>
        </p:nvPicPr>
        <p:blipFill>
          <a:blip r:embed="rId2"/>
          <a:srcRect/>
          <a:stretch>
            <a:fillRect/>
          </a:stretch>
        </p:blipFill>
        <p:spPr bwMode="auto">
          <a:xfrm>
            <a:off x="5076825" y="3141663"/>
            <a:ext cx="2809875" cy="2341562"/>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1269178" y="4522414"/>
            <a:ext cx="4446887" cy="12082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1196975" y="2781300"/>
            <a:ext cx="6629400" cy="366713"/>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①</a:t>
            </a:r>
            <a:r>
              <a:rPr lang="zh-CN" altLang="en-US">
                <a:solidFill>
                  <a:schemeClr val="tx1"/>
                </a:solidFill>
                <a:ea typeface="楷体" pitchFamily="49" charset="-122"/>
              </a:rPr>
              <a:t>告知服务商购票需求及票款支付方式，并提供相应验证信息。</a:t>
            </a:r>
          </a:p>
        </p:txBody>
      </p:sp>
      <p:sp>
        <p:nvSpPr>
          <p:cNvPr id="68610"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8611"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8612"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68613"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委托购买公务机票</a:t>
            </a:r>
            <a:endParaRPr lang="zh-CN" altLang="en-US" sz="2400">
              <a:solidFill>
                <a:srgbClr val="C00000"/>
              </a:solidFill>
              <a:ea typeface="楷体" pitchFamily="49" charset="-122"/>
            </a:endParaRPr>
          </a:p>
        </p:txBody>
      </p:sp>
      <p:graphicFrame>
        <p:nvGraphicFramePr>
          <p:cNvPr id="68633" name="Group 25"/>
          <p:cNvGraphicFramePr>
            <a:graphicFrameLocks noGrp="1"/>
          </p:cNvGraphicFramePr>
          <p:nvPr/>
        </p:nvGraphicFramePr>
        <p:xfrm>
          <a:off x="900113" y="3357563"/>
          <a:ext cx="7343775" cy="2392998"/>
        </p:xfrm>
        <a:graphic>
          <a:graphicData uri="http://schemas.openxmlformats.org/drawingml/2006/table">
            <a:tbl>
              <a:tblPr/>
              <a:tblGrid>
                <a:gridCol w="1785937"/>
                <a:gridCol w="2462213"/>
                <a:gridCol w="3095625"/>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支付方式</a:t>
                      </a:r>
                      <a:endParaRPr kumimoji="0" lang="zh-CN" altLang="en-US" sz="1600" b="0" i="0" u="none" strike="noStrike" cap="none" normalizeH="0" baseline="0" smtClean="0">
                        <a:ln>
                          <a:noFill/>
                        </a:ln>
                        <a:solidFill>
                          <a:schemeClr val="tx1"/>
                        </a:solidFill>
                        <a:effectLst/>
                        <a:latin typeface="Arial" charset="0"/>
                        <a:ea typeface="华文新魏"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提供信息</a:t>
                      </a:r>
                      <a:endParaRPr kumimoji="0" lang="zh-CN" altLang="en-US" sz="1600" b="0" i="0" u="none" strike="noStrike" cap="none" normalizeH="0" baseline="0" smtClean="0">
                        <a:ln>
                          <a:noFill/>
                        </a:ln>
                        <a:solidFill>
                          <a:schemeClr val="tx1"/>
                        </a:solidFill>
                        <a:effectLst/>
                        <a:latin typeface="Arial" charset="0"/>
                        <a:ea typeface="华文新魏"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说明</a:t>
                      </a:r>
                      <a:endParaRPr kumimoji="0" lang="zh-CN" altLang="en-US" sz="1600" b="0" i="0" u="none" strike="noStrike" cap="none" normalizeH="0" baseline="0" smtClean="0">
                        <a:ln>
                          <a:noFill/>
                        </a:ln>
                        <a:solidFill>
                          <a:schemeClr val="tx1"/>
                        </a:solidFill>
                        <a:effectLst/>
                        <a:latin typeface="Arial" charset="0"/>
                        <a:ea typeface="华文新魏" pitchFamily="2" charset="-122"/>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06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公务卡支付</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乘机人姓名</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身份证号</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公务卡发卡行名称</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公务卡信息只需提供发卡银行名称，无需提供信用卡支付信息</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76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银行转账支付</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（支票、汇款）</a:t>
                      </a:r>
                      <a:endParaRPr kumimoji="0" lang="zh-CN" altLang="en-US" sz="1600" b="0" i="0" u="none" strike="noStrike" cap="none" normalizeH="0" baseline="0" smtClean="0">
                        <a:ln>
                          <a:noFill/>
                        </a:ln>
                        <a:solidFill>
                          <a:schemeClr val="tx1"/>
                        </a:solidFill>
                        <a:effectLst/>
                        <a:latin typeface="楷体" pitchFamily="49" charset="-122"/>
                        <a:ea typeface="楷体"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实际付款的预算单位全称</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预算单位全称应与支票上的签章名称、账户名称相符</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1196975" y="2787650"/>
            <a:ext cx="7089775" cy="641350"/>
          </a:xfrm>
          <a:prstGeom prst="rect">
            <a:avLst/>
          </a:prstGeom>
          <a:noFill/>
          <a:ln w="9525">
            <a:noFill/>
            <a:miter lim="800000"/>
            <a:headEnd/>
            <a:tailEnd/>
          </a:ln>
        </p:spPr>
        <p:txBody>
          <a:bodyPr wrap="none" anchor="ctr">
            <a:spAutoFit/>
          </a:bodyPr>
          <a:lstStyle/>
          <a:p>
            <a:r>
              <a:rPr lang="en-US" altLang="en-US">
                <a:solidFill>
                  <a:schemeClr val="tx1"/>
                </a:solidFill>
                <a:latin typeface="Arial" charset="0"/>
              </a:rPr>
              <a:t>②</a:t>
            </a:r>
            <a:r>
              <a:rPr lang="zh-CN" altLang="en-US">
                <a:solidFill>
                  <a:schemeClr val="tx1"/>
                </a:solidFill>
                <a:ea typeface="楷体" pitchFamily="49" charset="-122"/>
              </a:rPr>
              <a:t>验证通过后出票，获取报销凭证（标有机票查验号码的</a:t>
            </a:r>
            <a:r>
              <a:rPr lang="en-US" altLang="zh-CN">
                <a:solidFill>
                  <a:schemeClr val="tx1"/>
                </a:solidFill>
                <a:ea typeface="楷体" pitchFamily="49" charset="-122"/>
              </a:rPr>
              <a:t>《</a:t>
            </a:r>
            <a:r>
              <a:rPr lang="zh-CN" altLang="en-US">
                <a:solidFill>
                  <a:schemeClr val="tx1"/>
                </a:solidFill>
                <a:ea typeface="楷体" pitchFamily="49" charset="-122"/>
              </a:rPr>
              <a:t>航空运输</a:t>
            </a:r>
          </a:p>
          <a:p>
            <a:r>
              <a:rPr lang="zh-CN" altLang="en-US">
                <a:solidFill>
                  <a:schemeClr val="tx1"/>
                </a:solidFill>
                <a:ea typeface="楷体" pitchFamily="49" charset="-122"/>
              </a:rPr>
              <a:t>   电子客票行程单</a:t>
            </a:r>
            <a:r>
              <a:rPr lang="en-US" altLang="zh-CN">
                <a:solidFill>
                  <a:schemeClr val="tx1"/>
                </a:solidFill>
                <a:ea typeface="楷体" pitchFamily="49" charset="-122"/>
              </a:rPr>
              <a:t>》</a:t>
            </a:r>
            <a:r>
              <a:rPr lang="zh-CN" altLang="en-US">
                <a:solidFill>
                  <a:schemeClr val="tx1"/>
                </a:solidFill>
                <a:ea typeface="楷体" pitchFamily="49" charset="-122"/>
              </a:rPr>
              <a:t>）。</a:t>
            </a:r>
          </a:p>
        </p:txBody>
      </p:sp>
      <p:sp>
        <p:nvSpPr>
          <p:cNvPr id="69634"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69635"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69636"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69637"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委托购买公务机票</a:t>
            </a:r>
            <a:endParaRPr lang="zh-CN" altLang="en-US" sz="2400">
              <a:solidFill>
                <a:srgbClr val="C00000"/>
              </a:solidFill>
              <a:ea typeface="楷体" pitchFamily="49" charset="-122"/>
            </a:endParaRPr>
          </a:p>
        </p:txBody>
      </p:sp>
      <p:pic>
        <p:nvPicPr>
          <p:cNvPr id="69638" name="图片 1" descr="C:\Users\caacsc\Desktop\行程单查验单位置_副本.jpg"/>
          <p:cNvPicPr>
            <a:picLocks noChangeAspect="1" noChangeArrowheads="1"/>
          </p:cNvPicPr>
          <p:nvPr/>
        </p:nvPicPr>
        <p:blipFill>
          <a:blip r:embed="rId2"/>
          <a:srcRect/>
          <a:stretch>
            <a:fillRect/>
          </a:stretch>
        </p:blipFill>
        <p:spPr bwMode="auto">
          <a:xfrm>
            <a:off x="1403350" y="3668713"/>
            <a:ext cx="6281738" cy="264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1196975" y="2924175"/>
            <a:ext cx="4557713" cy="366713"/>
          </a:xfrm>
          <a:prstGeom prst="rect">
            <a:avLst/>
          </a:prstGeom>
          <a:noFill/>
          <a:ln w="9525">
            <a:noFill/>
            <a:miter lim="800000"/>
            <a:headEnd/>
            <a:tailEnd/>
          </a:ln>
        </p:spPr>
        <p:txBody>
          <a:bodyPr wrap="none" anchor="ctr">
            <a:spAutoFit/>
          </a:bodyPr>
          <a:lstStyle/>
          <a:p>
            <a:r>
              <a:rPr lang="en-US" altLang="en-US">
                <a:solidFill>
                  <a:schemeClr val="tx1"/>
                </a:solidFill>
                <a:latin typeface="Arial" charset="0"/>
              </a:rPr>
              <a:t>③</a:t>
            </a:r>
            <a:r>
              <a:rPr lang="zh-CN" altLang="en-US">
                <a:solidFill>
                  <a:schemeClr val="tx1"/>
                </a:solidFill>
                <a:ea typeface="楷体" pitchFamily="49" charset="-122"/>
              </a:rPr>
              <a:t>向出票服务商索取政府采购机票查验单。</a:t>
            </a:r>
          </a:p>
        </p:txBody>
      </p:sp>
      <p:sp>
        <p:nvSpPr>
          <p:cNvPr id="70658"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70659"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70660"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70661"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委托购买公务机票</a:t>
            </a:r>
            <a:endParaRPr lang="zh-CN" altLang="en-US" sz="2400">
              <a:solidFill>
                <a:srgbClr val="C00000"/>
              </a:solidFill>
              <a:ea typeface="楷体" pitchFamily="49" charset="-122"/>
            </a:endParaRPr>
          </a:p>
        </p:txBody>
      </p:sp>
      <p:pic>
        <p:nvPicPr>
          <p:cNvPr id="70662" name="图片 10" descr="https://www.gpticket.org/static/images/querymanual04.jpg"/>
          <p:cNvPicPr>
            <a:picLocks noChangeAspect="1" noChangeArrowheads="1"/>
          </p:cNvPicPr>
          <p:nvPr/>
        </p:nvPicPr>
        <p:blipFill>
          <a:blip r:embed="rId2"/>
          <a:srcRect t="4251" b="8630"/>
          <a:stretch>
            <a:fillRect/>
          </a:stretch>
        </p:blipFill>
        <p:spPr bwMode="auto">
          <a:xfrm>
            <a:off x="1979613" y="3500438"/>
            <a:ext cx="5184775" cy="257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1196975" y="2924175"/>
            <a:ext cx="3636963" cy="366713"/>
          </a:xfrm>
          <a:prstGeom prst="rect">
            <a:avLst/>
          </a:prstGeom>
          <a:noFill/>
          <a:ln w="9525">
            <a:noFill/>
            <a:miter lim="800000"/>
            <a:headEnd/>
            <a:tailEnd/>
          </a:ln>
        </p:spPr>
        <p:txBody>
          <a:bodyPr wrap="none" anchor="ctr">
            <a:spAutoFit/>
          </a:bodyPr>
          <a:lstStyle/>
          <a:p>
            <a:r>
              <a:rPr lang="zh-CN" altLang="en-US">
                <a:solidFill>
                  <a:schemeClr val="tx1"/>
                </a:solidFill>
                <a:ea typeface="楷体" pitchFamily="49" charset="-122"/>
              </a:rPr>
              <a:t>按照已确定方式支付公务机票款。</a:t>
            </a:r>
          </a:p>
        </p:txBody>
      </p:sp>
      <p:sp>
        <p:nvSpPr>
          <p:cNvPr id="71682"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71683"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71684"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71685"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支付票款</a:t>
            </a:r>
            <a:endParaRPr lang="zh-CN" altLang="en-US" sz="2400">
              <a:solidFill>
                <a:srgbClr val="C00000"/>
              </a:solidFill>
              <a:ea typeface="楷体" pitchFamily="49" charset="-122"/>
            </a:endParaRPr>
          </a:p>
        </p:txBody>
      </p:sp>
      <p:graphicFrame>
        <p:nvGraphicFramePr>
          <p:cNvPr id="101383" name="Group 7"/>
          <p:cNvGraphicFramePr>
            <a:graphicFrameLocks noGrp="1"/>
          </p:cNvGraphicFramePr>
          <p:nvPr/>
        </p:nvGraphicFramePr>
        <p:xfrm>
          <a:off x="1331913" y="3429000"/>
          <a:ext cx="6399212" cy="2205038"/>
        </p:xfrm>
        <a:graphic>
          <a:graphicData uri="http://schemas.openxmlformats.org/drawingml/2006/table">
            <a:tbl>
              <a:tblPr/>
              <a:tblGrid>
                <a:gridCol w="1422400"/>
                <a:gridCol w="1873250"/>
                <a:gridCol w="3103562"/>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验证方式</a:t>
                      </a:r>
                      <a:endParaRPr kumimoji="0" lang="zh-CN" altLang="en-US" sz="16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支付方式</a:t>
                      </a:r>
                      <a:endParaRPr kumimoji="0" lang="zh-CN" altLang="en-US" sz="16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注意事项</a:t>
                      </a:r>
                      <a:endParaRPr kumimoji="0" lang="zh-CN" altLang="en-US" sz="1600" b="0" i="0" u="none" strike="noStrike" cap="none" normalizeH="0" baseline="0" smtClean="0">
                        <a:ln>
                          <a:noFill/>
                        </a:ln>
                        <a:solidFill>
                          <a:schemeClr val="tx1"/>
                        </a:solidFill>
                        <a:effectLst/>
                        <a:latin typeface="Arial" charset="0"/>
                        <a:ea typeface="黑体"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99CCFF"/>
                    </a:solidFill>
                  </a:tcPr>
                </a:tc>
              </a:tr>
              <a:tr h="619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公务卡验证</a:t>
                      </a:r>
                      <a:endPar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POS</a:t>
                      </a: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机刷卡方式结算</a:t>
                      </a:r>
                      <a:endPar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公务卡内额度充足、卡状态有效</a:t>
                      </a:r>
                      <a:endPar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FFF"/>
                    </a:solidFill>
                  </a:tcPr>
                </a:tc>
              </a:tr>
              <a:tr h="720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预算单位验证</a:t>
                      </a:r>
                      <a:endPar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银行转账方式结算</a:t>
                      </a:r>
                      <a:endPar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endParaRPr>
                    </a:p>
                  </a:txBody>
                  <a:tcPr anchor="ctr" horzOverflow="overflow">
                    <a:lnL w="12700" cap="flat" cmpd="sng" algn="ctr">
                      <a:solidFill>
                        <a:srgbClr val="FAC090"/>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FFF"/>
                    </a:solidFill>
                  </a:tcPr>
                </a:tc>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加盖预算单位名称印章</a:t>
                      </a:r>
                      <a:endPar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endParaRPr>
                    </a:p>
                    <a:p>
                      <a:pPr marL="0" marR="0" lvl="0" indent="12700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用途标注</a:t>
                      </a:r>
                      <a:r>
                        <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rPr>
                        <a:t>“</a:t>
                      </a:r>
                      <a:r>
                        <a:rPr kumimoji="0" lang="zh-CN" altLang="en-US" sz="1400" b="1"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公务机票购票款</a:t>
                      </a:r>
                      <a:r>
                        <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rPr>
                        <a:t>”</a:t>
                      </a:r>
                    </a:p>
                  </a:txBody>
                  <a:tcPr anchor="ctr" horzOverflow="overflow">
                    <a:lnL w="12700" cap="flat" cmpd="sng" algn="ctr">
                      <a:solidFill>
                        <a:srgbClr val="FAC09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FFFFF"/>
                    </a:solidFill>
                  </a:tcPr>
                </a:tc>
              </a:tr>
              <a:tr h="52863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楷体" pitchFamily="49" charset="-122"/>
                          <a:ea typeface="楷体" pitchFamily="49" charset="-122"/>
                          <a:cs typeface="Times New Roman" pitchFamily="18" charset="0"/>
                        </a:rPr>
                        <a:t>注意：两种验证方式对应的结算方式不得混用，且不得使用现金结算。</a:t>
                      </a:r>
                      <a:endParaRPr kumimoji="0" lang="zh-CN" altLang="en-US" sz="1400" b="0" i="0" u="none" strike="noStrike" cap="none" normalizeH="0" baseline="0" smtClean="0">
                        <a:ln>
                          <a:noFill/>
                        </a:ln>
                        <a:solidFill>
                          <a:schemeClr val="tx1"/>
                        </a:solidFill>
                        <a:effectLst/>
                        <a:latin typeface="Arial" charset="0"/>
                        <a:ea typeface="楷体" pitchFamily="49" charset="-122"/>
                        <a:cs typeface="Times New Roman" pitchFamily="18"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
        <p:nvSpPr>
          <p:cNvPr id="20482" name="AutoShape 3"/>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3</a:t>
            </a:r>
            <a:r>
              <a:rPr lang="zh-CN" altLang="en-US" sz="2400" b="0">
                <a:solidFill>
                  <a:schemeClr val="tx1"/>
                </a:solidFill>
                <a:latin typeface="黑体" pitchFamily="49" charset="-122"/>
                <a:ea typeface="黑体" pitchFamily="49" charset="-122"/>
              </a:rPr>
              <a:t>、购买平台</a:t>
            </a:r>
          </a:p>
        </p:txBody>
      </p:sp>
      <p:sp>
        <p:nvSpPr>
          <p:cNvPr id="20483" name="Text Box 4"/>
          <p:cNvSpPr txBox="1">
            <a:spLocks noChangeArrowheads="1"/>
          </p:cNvSpPr>
          <p:nvPr/>
        </p:nvSpPr>
        <p:spPr bwMode="auto">
          <a:xfrm>
            <a:off x="1404938" y="2205038"/>
            <a:ext cx="6262687" cy="701675"/>
          </a:xfrm>
          <a:prstGeom prst="rect">
            <a:avLst/>
          </a:prstGeom>
          <a:noFill/>
          <a:ln w="9525">
            <a:noFill/>
            <a:miter lim="800000"/>
            <a:headEnd/>
            <a:tailEnd/>
          </a:ln>
        </p:spPr>
        <p:txBody>
          <a:bodyPr>
            <a:spAutoFit/>
          </a:bodyPr>
          <a:lstStyle/>
          <a:p>
            <a:pPr>
              <a:lnSpc>
                <a:spcPct val="200000"/>
              </a:lnSpc>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政府采购机票管理网站（</a:t>
            </a:r>
            <a:r>
              <a:rPr lang="en-US" altLang="zh-CN" sz="2000" b="0">
                <a:solidFill>
                  <a:schemeClr val="tx1"/>
                </a:solidFill>
                <a:ea typeface="楷体" pitchFamily="49" charset="-122"/>
              </a:rPr>
              <a:t>www.gpticket.org</a:t>
            </a:r>
            <a:r>
              <a:rPr lang="zh-CN" altLang="en-US" sz="2000" b="0">
                <a:solidFill>
                  <a:schemeClr val="tx1"/>
                </a:solidFill>
                <a:ea typeface="楷体" pitchFamily="49" charset="-122"/>
              </a:rPr>
              <a:t>）</a:t>
            </a:r>
            <a:endParaRPr lang="zh-CN" altLang="en-US" sz="2000" b="0">
              <a:solidFill>
                <a:schemeClr val="tx1"/>
              </a:solidFill>
              <a:latin typeface="Arial" charset="0"/>
              <a:ea typeface="楷体" pitchFamily="49" charset="-122"/>
            </a:endParaRPr>
          </a:p>
        </p:txBody>
      </p:sp>
      <p:pic>
        <p:nvPicPr>
          <p:cNvPr id="20484" name="图片 10"/>
          <p:cNvPicPr>
            <a:picLocks noChangeAspect="1" noChangeArrowheads="1"/>
          </p:cNvPicPr>
          <p:nvPr/>
        </p:nvPicPr>
        <p:blipFill>
          <a:blip r:embed="rId3"/>
          <a:srcRect l="1051" t="13635" r="194"/>
          <a:stretch>
            <a:fillRect/>
          </a:stretch>
        </p:blipFill>
        <p:spPr bwMode="auto">
          <a:xfrm>
            <a:off x="1546225" y="2997200"/>
            <a:ext cx="6049963" cy="3354388"/>
          </a:xfrm>
          <a:prstGeom prst="rect">
            <a:avLst/>
          </a:prstGeom>
          <a:noFill/>
          <a:ln w="9525">
            <a:noFill/>
            <a:miter lim="800000"/>
            <a:headEnd/>
            <a:tailEnd/>
          </a:ln>
        </p:spPr>
      </p:pic>
      <p:pic>
        <p:nvPicPr>
          <p:cNvPr id="20485" name="Picture 6"/>
          <p:cNvPicPr>
            <a:picLocks noChangeAspect="1" noChangeArrowheads="1"/>
          </p:cNvPicPr>
          <p:nvPr/>
        </p:nvPicPr>
        <p:blipFill>
          <a:blip r:embed="rId4" cstate="print"/>
          <a:srcRect/>
          <a:stretch>
            <a:fillRect/>
          </a:stretch>
        </p:blipFill>
        <p:spPr bwMode="auto">
          <a:xfrm>
            <a:off x="34925" y="1042988"/>
            <a:ext cx="647700" cy="58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196975" y="2924175"/>
            <a:ext cx="6169025" cy="366713"/>
          </a:xfrm>
          <a:prstGeom prst="rect">
            <a:avLst/>
          </a:prstGeom>
          <a:noFill/>
          <a:ln w="9525">
            <a:noFill/>
            <a:miter lim="800000"/>
            <a:headEnd/>
            <a:tailEnd/>
          </a:ln>
        </p:spPr>
        <p:txBody>
          <a:bodyPr wrap="none" anchor="ctr">
            <a:spAutoFit/>
          </a:bodyPr>
          <a:lstStyle/>
          <a:p>
            <a:r>
              <a:rPr lang="zh-CN" altLang="en-US">
                <a:solidFill>
                  <a:schemeClr val="tx1"/>
                </a:solidFill>
                <a:ea typeface="楷体" pitchFamily="49" charset="-122"/>
              </a:rPr>
              <a:t>由购票人联系出票服务商或承运航空公司进行改期、升仓。</a:t>
            </a:r>
          </a:p>
        </p:txBody>
      </p:sp>
      <p:sp>
        <p:nvSpPr>
          <p:cNvPr id="72706"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72707"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72708"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72709"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机票改期、升仓</a:t>
            </a:r>
            <a:endParaRPr lang="en-US" altLang="zh-CN" sz="2400">
              <a:solidFill>
                <a:srgbClr val="C00000"/>
              </a:solidFill>
              <a:ea typeface="楷体" pitchFamily="49" charset="-122"/>
            </a:endParaRPr>
          </a:p>
        </p:txBody>
      </p:sp>
      <p:sp>
        <p:nvSpPr>
          <p:cNvPr id="72710" name="Text Box 27"/>
          <p:cNvSpPr txBox="1">
            <a:spLocks noChangeArrowheads="1"/>
          </p:cNvSpPr>
          <p:nvPr/>
        </p:nvSpPr>
        <p:spPr bwMode="auto">
          <a:xfrm>
            <a:off x="1579563" y="3692525"/>
            <a:ext cx="6169025" cy="1190625"/>
          </a:xfrm>
          <a:prstGeom prst="rect">
            <a:avLst/>
          </a:prstGeom>
          <a:noFill/>
          <a:ln w="9525">
            <a:noFill/>
            <a:miter lim="800000"/>
            <a:headEnd/>
            <a:tailEnd/>
          </a:ln>
        </p:spPr>
        <p:txBody>
          <a:bodyPr wrap="none">
            <a:spAutoFit/>
          </a:bodyPr>
          <a:lstStyle/>
          <a:p>
            <a:r>
              <a:rPr lang="en-US" altLang="zh-CN" b="0">
                <a:solidFill>
                  <a:schemeClr val="tx1"/>
                </a:solidFill>
                <a:ea typeface="楷体" pitchFamily="49" charset="-122"/>
              </a:rPr>
              <a:t>※</a:t>
            </a:r>
            <a:r>
              <a:rPr lang="en-US" altLang="zh-CN">
                <a:solidFill>
                  <a:schemeClr val="tx1"/>
                </a:solidFill>
                <a:ea typeface="楷体" pitchFamily="49" charset="-122"/>
              </a:rPr>
              <a:t>  </a:t>
            </a:r>
            <a:r>
              <a:rPr lang="zh-CN" altLang="zh-CN">
                <a:solidFill>
                  <a:schemeClr val="tx1"/>
                </a:solidFill>
                <a:ea typeface="楷体" pitchFamily="49" charset="-122"/>
              </a:rPr>
              <a:t>换开票时，乘机人信息不能修改</a:t>
            </a:r>
            <a:endParaRPr lang="en-US" altLang="zh-CN">
              <a:solidFill>
                <a:schemeClr val="tx1"/>
              </a:solidFill>
              <a:ea typeface="楷体" pitchFamily="49" charset="-122"/>
            </a:endParaRPr>
          </a:p>
          <a:p>
            <a:endParaRPr lang="zh-CN" altLang="zh-CN">
              <a:solidFill>
                <a:schemeClr val="tx1"/>
              </a:solidFill>
              <a:ea typeface="楷体" pitchFamily="49" charset="-122"/>
            </a:endParaRPr>
          </a:p>
          <a:p>
            <a:r>
              <a:rPr lang="en-US" altLang="zh-CN" b="0">
                <a:solidFill>
                  <a:schemeClr val="tx1"/>
                </a:solidFill>
                <a:ea typeface="楷体" pitchFamily="49" charset="-122"/>
              </a:rPr>
              <a:t>※</a:t>
            </a:r>
            <a:r>
              <a:rPr lang="en-US" altLang="zh-CN">
                <a:solidFill>
                  <a:schemeClr val="tx1"/>
                </a:solidFill>
                <a:ea typeface="楷体" pitchFamily="49" charset="-122"/>
              </a:rPr>
              <a:t>  </a:t>
            </a:r>
            <a:r>
              <a:rPr lang="zh-CN" altLang="en-US">
                <a:solidFill>
                  <a:schemeClr val="tx1"/>
                </a:solidFill>
                <a:ea typeface="楷体" pitchFamily="49" charset="-122"/>
              </a:rPr>
              <a:t>如有差价，需补交票款（为方便后期退款，请尽量按照</a:t>
            </a:r>
          </a:p>
          <a:p>
            <a:r>
              <a:rPr lang="zh-CN" altLang="en-US">
                <a:solidFill>
                  <a:schemeClr val="tx1"/>
                </a:solidFill>
                <a:ea typeface="楷体" pitchFamily="49" charset="-122"/>
              </a:rPr>
              <a:t>    原支付方式支付差价）</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1196975" y="2944813"/>
            <a:ext cx="5478463"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①</a:t>
            </a:r>
            <a:r>
              <a:rPr lang="zh-CN" altLang="en-US">
                <a:solidFill>
                  <a:schemeClr val="tx1"/>
                </a:solidFill>
                <a:ea typeface="楷体" pitchFamily="49" charset="-122"/>
              </a:rPr>
              <a:t>购票人联系出票服务商或承运航空公司进行退票。</a:t>
            </a:r>
          </a:p>
          <a:p>
            <a:endParaRPr lang="zh-CN" altLang="en-US">
              <a:solidFill>
                <a:schemeClr val="tx1"/>
              </a:solidFill>
              <a:latin typeface="Arial" charset="0"/>
            </a:endParaRPr>
          </a:p>
          <a:p>
            <a:r>
              <a:rPr lang="zh-CN" altLang="en-US">
                <a:solidFill>
                  <a:schemeClr val="tx1"/>
                </a:solidFill>
                <a:latin typeface="Arial" charset="0"/>
              </a:rPr>
              <a:t>②</a:t>
            </a:r>
            <a:r>
              <a:rPr lang="zh-CN" altLang="zh-CN">
                <a:solidFill>
                  <a:schemeClr val="tx1"/>
                </a:solidFill>
                <a:ea typeface="楷体" pitchFamily="49" charset="-122"/>
              </a:rPr>
              <a:t>服务商通过原支付渠道退回票款。</a:t>
            </a:r>
            <a:endParaRPr lang="zh-CN" altLang="en-US">
              <a:solidFill>
                <a:schemeClr val="tx1"/>
              </a:solidFill>
              <a:ea typeface="楷体" pitchFamily="49" charset="-122"/>
            </a:endParaRPr>
          </a:p>
        </p:txBody>
      </p:sp>
      <p:sp>
        <p:nvSpPr>
          <p:cNvPr id="73730"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73731"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73732"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73733"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退票</a:t>
            </a:r>
            <a:endParaRPr lang="en-US" altLang="zh-CN" sz="2400">
              <a:solidFill>
                <a:srgbClr val="C00000"/>
              </a:solidFill>
              <a:ea typeface="楷体" pitchFamily="49" charset="-122"/>
            </a:endParaRPr>
          </a:p>
        </p:txBody>
      </p:sp>
      <p:sp>
        <p:nvSpPr>
          <p:cNvPr id="73734" name="Text Box 7"/>
          <p:cNvSpPr txBox="1">
            <a:spLocks noChangeArrowheads="1"/>
          </p:cNvSpPr>
          <p:nvPr/>
        </p:nvSpPr>
        <p:spPr bwMode="auto">
          <a:xfrm>
            <a:off x="1331913" y="4076700"/>
            <a:ext cx="6413500" cy="1739900"/>
          </a:xfrm>
          <a:prstGeom prst="rect">
            <a:avLst/>
          </a:prstGeom>
          <a:noFill/>
          <a:ln w="9525">
            <a:noFill/>
            <a:miter lim="800000"/>
            <a:headEnd/>
            <a:tailEnd/>
          </a:ln>
        </p:spPr>
        <p:txBody>
          <a:bodyPr wrap="none">
            <a:spAutoFit/>
          </a:bodyPr>
          <a:lstStyle/>
          <a:p>
            <a:r>
              <a:rPr lang="zh-CN" altLang="zh-CN">
                <a:solidFill>
                  <a:schemeClr val="tx1"/>
                </a:solidFill>
                <a:latin typeface="Arial" charset="0"/>
              </a:rPr>
              <a:t>※  </a:t>
            </a:r>
            <a:r>
              <a:rPr lang="zh-CN" altLang="zh-CN">
                <a:solidFill>
                  <a:schemeClr val="tx1"/>
                </a:solidFill>
                <a:ea typeface="楷体" pitchFamily="49" charset="-122"/>
              </a:rPr>
              <a:t>出票时通过公务卡支付的，需要在服务商POS机刷公务卡，</a:t>
            </a:r>
            <a:endParaRPr lang="zh-CN" altLang="en-US">
              <a:solidFill>
                <a:schemeClr val="tx1"/>
              </a:solidFill>
              <a:ea typeface="楷体" pitchFamily="49" charset="-122"/>
            </a:endParaRPr>
          </a:p>
          <a:p>
            <a:r>
              <a:rPr lang="zh-CN" altLang="zh-CN">
                <a:solidFill>
                  <a:schemeClr val="tx1"/>
                </a:solidFill>
                <a:ea typeface="楷体" pitchFamily="49" charset="-122"/>
              </a:rPr>
              <a:t>   将退票款返还给购票人</a:t>
            </a:r>
          </a:p>
          <a:p>
            <a:endParaRPr lang="zh-CN" altLang="zh-CN">
              <a:solidFill>
                <a:schemeClr val="tx1"/>
              </a:solidFill>
              <a:ea typeface="楷体" pitchFamily="49" charset="-122"/>
            </a:endParaRPr>
          </a:p>
          <a:p>
            <a:r>
              <a:rPr lang="zh-CN" altLang="zh-CN">
                <a:solidFill>
                  <a:schemeClr val="tx1"/>
                </a:solidFill>
                <a:latin typeface="Arial" charset="0"/>
              </a:rPr>
              <a:t>※  </a:t>
            </a:r>
            <a:r>
              <a:rPr lang="zh-CN" altLang="zh-CN">
                <a:solidFill>
                  <a:schemeClr val="tx1"/>
                </a:solidFill>
                <a:ea typeface="楷体" pitchFamily="49" charset="-122"/>
              </a:rPr>
              <a:t>出票时采用预算单位支票或其他转账方式支付的，服务商</a:t>
            </a:r>
            <a:endParaRPr lang="zh-CN" altLang="en-US">
              <a:solidFill>
                <a:schemeClr val="tx1"/>
              </a:solidFill>
              <a:ea typeface="楷体" pitchFamily="49" charset="-122"/>
            </a:endParaRPr>
          </a:p>
          <a:p>
            <a:r>
              <a:rPr lang="zh-CN" altLang="zh-CN">
                <a:solidFill>
                  <a:schemeClr val="tx1"/>
                </a:solidFill>
                <a:ea typeface="楷体" pitchFamily="49" charset="-122"/>
              </a:rPr>
              <a:t>   通过转账方式将退票款退到预算单位账户</a:t>
            </a:r>
          </a:p>
          <a:p>
            <a:endParaRPr lang="zh-CN" altLang="en-US">
              <a:solidFill>
                <a:schemeClr val="tx1"/>
              </a:solidFill>
              <a:ea typeface="楷体" pitchFamily="49"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1196975" y="2944813"/>
            <a:ext cx="4557713" cy="915987"/>
          </a:xfrm>
          <a:prstGeom prst="rect">
            <a:avLst/>
          </a:prstGeom>
          <a:noFill/>
          <a:ln w="9525">
            <a:noFill/>
            <a:miter lim="800000"/>
            <a:headEnd/>
            <a:tailEnd/>
          </a:ln>
        </p:spPr>
        <p:txBody>
          <a:bodyPr wrap="none" anchor="ctr">
            <a:spAutoFit/>
          </a:bodyPr>
          <a:lstStyle/>
          <a:p>
            <a:r>
              <a:rPr lang="zh-CN" altLang="en-US">
                <a:solidFill>
                  <a:schemeClr val="tx1"/>
                </a:solidFill>
                <a:latin typeface="Arial" charset="0"/>
              </a:rPr>
              <a:t>③</a:t>
            </a:r>
            <a:r>
              <a:rPr lang="zh-CN" altLang="en-US">
                <a:solidFill>
                  <a:schemeClr val="tx1"/>
                </a:solidFill>
                <a:ea typeface="楷体" pitchFamily="49" charset="-122"/>
              </a:rPr>
              <a:t>产生退票手续费的，由服务商开具单据。</a:t>
            </a:r>
          </a:p>
          <a:p>
            <a:endParaRPr lang="zh-CN" altLang="en-US">
              <a:solidFill>
                <a:schemeClr val="tx1"/>
              </a:solidFill>
              <a:latin typeface="Arial" charset="0"/>
            </a:endParaRPr>
          </a:p>
          <a:p>
            <a:r>
              <a:rPr lang="zh-CN" altLang="en-US">
                <a:solidFill>
                  <a:schemeClr val="tx1"/>
                </a:solidFill>
                <a:latin typeface="Arial" charset="0"/>
              </a:rPr>
              <a:t>④</a:t>
            </a:r>
            <a:r>
              <a:rPr lang="zh-CN" altLang="zh-CN">
                <a:solidFill>
                  <a:schemeClr val="tx1"/>
                </a:solidFill>
                <a:ea typeface="楷体" pitchFamily="49" charset="-122"/>
              </a:rPr>
              <a:t>购票人持单据报销。</a:t>
            </a:r>
            <a:endParaRPr lang="zh-CN" altLang="en-US">
              <a:solidFill>
                <a:schemeClr val="tx1"/>
              </a:solidFill>
              <a:ea typeface="楷体" pitchFamily="49" charset="-122"/>
            </a:endParaRPr>
          </a:p>
        </p:txBody>
      </p:sp>
      <p:sp>
        <p:nvSpPr>
          <p:cNvPr id="74754" name="AutoShape 3">
            <a:hlinkClick r:id="" action="ppaction://noaction" highlightClick="1"/>
          </p:cNvPr>
          <p:cNvSpPr>
            <a:spLocks noChangeArrowheads="1"/>
          </p:cNvSpPr>
          <p:nvPr/>
        </p:nvSpPr>
        <p:spPr bwMode="auto">
          <a:xfrm>
            <a:off x="250825" y="1125538"/>
            <a:ext cx="395288" cy="395287"/>
          </a:xfrm>
          <a:prstGeom prst="actionButtonForwardNext">
            <a:avLst/>
          </a:prstGeom>
          <a:solidFill>
            <a:schemeClr val="accent1"/>
          </a:solidFill>
          <a:ln w="9525">
            <a:noFill/>
            <a:miter lim="800000"/>
            <a:headEnd/>
            <a:tailEnd/>
          </a:ln>
        </p:spPr>
        <p:txBody>
          <a:bodyPr wrap="none" anchor="ctr"/>
          <a:lstStyle/>
          <a:p>
            <a:pPr algn="ctr"/>
            <a:endParaRPr lang="zh-CN" altLang="en-US" b="0">
              <a:solidFill>
                <a:schemeClr val="tx1"/>
              </a:solidFill>
              <a:latin typeface="Arial" charset="0"/>
            </a:endParaRPr>
          </a:p>
        </p:txBody>
      </p:sp>
      <p:sp>
        <p:nvSpPr>
          <p:cNvPr id="74755" name="矩形 20"/>
          <p:cNvSpPr>
            <a:spLocks noChangeArrowheads="1"/>
          </p:cNvSpPr>
          <p:nvPr/>
        </p:nvSpPr>
        <p:spPr bwMode="auto">
          <a:xfrm>
            <a:off x="534988"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流程说明</a:t>
            </a:r>
          </a:p>
        </p:txBody>
      </p:sp>
      <p:sp>
        <p:nvSpPr>
          <p:cNvPr id="74756"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、委托购票</a:t>
            </a:r>
          </a:p>
        </p:txBody>
      </p:sp>
      <p:sp>
        <p:nvSpPr>
          <p:cNvPr id="74757"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退票</a:t>
            </a:r>
            <a:endParaRPr lang="en-US" altLang="zh-CN" sz="2400">
              <a:solidFill>
                <a:srgbClr val="C00000"/>
              </a:solidFill>
              <a:ea typeface="楷体" pitchFamily="49"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7"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75778"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75779"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、报销凭证</a:t>
            </a:r>
          </a:p>
        </p:txBody>
      </p:sp>
      <p:sp>
        <p:nvSpPr>
          <p:cNvPr id="75780"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sp>
        <p:nvSpPr>
          <p:cNvPr id="75781" name="Text Box 8"/>
          <p:cNvSpPr txBox="1">
            <a:spLocks noChangeArrowheads="1"/>
          </p:cNvSpPr>
          <p:nvPr/>
        </p:nvSpPr>
        <p:spPr bwMode="auto">
          <a:xfrm>
            <a:off x="900113" y="2349500"/>
            <a:ext cx="7200900" cy="641350"/>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rPr>
              <a:t>①</a:t>
            </a:r>
            <a:r>
              <a:rPr lang="zh-CN" altLang="en-US" b="0">
                <a:solidFill>
                  <a:schemeClr val="tx1"/>
                </a:solidFill>
                <a:latin typeface="Arial" charset="0"/>
                <a:ea typeface="楷体" pitchFamily="49" charset="-122"/>
              </a:rPr>
              <a:t>购票人通过公务机票销售渠道购买国内航空公司航班的，应当以标注有机票查验号码的</a:t>
            </a:r>
            <a:r>
              <a:rPr lang="en-US" altLang="zh-CN" b="0">
                <a:solidFill>
                  <a:schemeClr val="tx1"/>
                </a:solidFill>
                <a:latin typeface="Arial" charset="0"/>
                <a:ea typeface="楷体" pitchFamily="49" charset="-122"/>
              </a:rPr>
              <a:t>《</a:t>
            </a:r>
            <a:r>
              <a:rPr lang="zh-CN" altLang="en-US" b="0">
                <a:solidFill>
                  <a:schemeClr val="tx1"/>
                </a:solidFill>
                <a:latin typeface="Arial" charset="0"/>
                <a:ea typeface="楷体" pitchFamily="49" charset="-122"/>
              </a:rPr>
              <a:t>航空运输电子客票行程单</a:t>
            </a:r>
            <a:r>
              <a:rPr lang="en-US" altLang="zh-CN" b="0">
                <a:solidFill>
                  <a:schemeClr val="tx1"/>
                </a:solidFill>
                <a:latin typeface="Arial" charset="0"/>
                <a:ea typeface="楷体" pitchFamily="49" charset="-122"/>
              </a:rPr>
              <a:t>》</a:t>
            </a:r>
            <a:r>
              <a:rPr lang="zh-CN" altLang="en-US" b="0">
                <a:solidFill>
                  <a:schemeClr val="tx1"/>
                </a:solidFill>
                <a:latin typeface="Arial" charset="0"/>
                <a:ea typeface="楷体" pitchFamily="49" charset="-122"/>
              </a:rPr>
              <a:t>作为报销凭证。</a:t>
            </a:r>
            <a:r>
              <a:rPr lang="zh-CN" altLang="en-US" b="0">
                <a:solidFill>
                  <a:schemeClr val="tx1"/>
                </a:solidFill>
                <a:latin typeface="Arial" charset="0"/>
              </a:rPr>
              <a:t> </a:t>
            </a:r>
          </a:p>
        </p:txBody>
      </p:sp>
      <p:pic>
        <p:nvPicPr>
          <p:cNvPr id="75782" name="图片 1" descr="C:\Users\caacsc\Desktop\行程单查验单位置_副本.jpg"/>
          <p:cNvPicPr>
            <a:picLocks noChangeAspect="1" noChangeArrowheads="1"/>
          </p:cNvPicPr>
          <p:nvPr/>
        </p:nvPicPr>
        <p:blipFill>
          <a:blip r:embed="rId3"/>
          <a:srcRect/>
          <a:stretch>
            <a:fillRect/>
          </a:stretch>
        </p:blipFill>
        <p:spPr bwMode="auto">
          <a:xfrm>
            <a:off x="611188" y="3141663"/>
            <a:ext cx="7848600" cy="329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76802"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76803"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、报销凭证</a:t>
            </a:r>
          </a:p>
        </p:txBody>
      </p:sp>
      <p:sp>
        <p:nvSpPr>
          <p:cNvPr id="76804"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sp>
        <p:nvSpPr>
          <p:cNvPr id="76805" name="Text Box 6"/>
          <p:cNvSpPr txBox="1">
            <a:spLocks noChangeArrowheads="1"/>
          </p:cNvSpPr>
          <p:nvPr/>
        </p:nvSpPr>
        <p:spPr bwMode="auto">
          <a:xfrm>
            <a:off x="1116013" y="2670175"/>
            <a:ext cx="6840537" cy="1190625"/>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rPr>
              <a:t>②</a:t>
            </a:r>
            <a:r>
              <a:rPr lang="zh-CN" altLang="en-US" b="0">
                <a:solidFill>
                  <a:schemeClr val="tx1"/>
                </a:solidFill>
                <a:latin typeface="Arial" charset="0"/>
                <a:ea typeface="楷体" pitchFamily="49" charset="-122"/>
              </a:rPr>
              <a:t>购票人购买非国内航空公司航班机票的，应当以航空运输电子客票行程单或非国内航空公司及其代理机构提供的其他票据作为报销凭证。如果需单位外事部门和财务部门审批的，应同时将</a:t>
            </a:r>
            <a:r>
              <a:rPr lang="en-US" altLang="zh-CN" b="0">
                <a:solidFill>
                  <a:schemeClr val="tx1"/>
                </a:solidFill>
                <a:latin typeface="Arial" charset="0"/>
                <a:ea typeface="楷体" pitchFamily="49" charset="-122"/>
              </a:rPr>
              <a:t>《</a:t>
            </a:r>
            <a:r>
              <a:rPr lang="zh-CN" altLang="en-US" b="0">
                <a:solidFill>
                  <a:schemeClr val="tx1"/>
                </a:solidFill>
                <a:latin typeface="Arial" charset="0"/>
                <a:ea typeface="楷体" pitchFamily="49" charset="-122"/>
              </a:rPr>
              <a:t>乘坐非国内航空公司航班和改变中转地审批表</a:t>
            </a:r>
            <a:r>
              <a:rPr lang="en-US" altLang="zh-CN" b="0">
                <a:solidFill>
                  <a:schemeClr val="tx1"/>
                </a:solidFill>
                <a:latin typeface="Arial" charset="0"/>
                <a:ea typeface="楷体" pitchFamily="49" charset="-122"/>
              </a:rPr>
              <a:t>》</a:t>
            </a:r>
            <a:r>
              <a:rPr lang="zh-CN" altLang="en-US" b="0">
                <a:solidFill>
                  <a:schemeClr val="tx1"/>
                </a:solidFill>
                <a:latin typeface="Arial" charset="0"/>
                <a:ea typeface="楷体" pitchFamily="49" charset="-122"/>
              </a:rPr>
              <a:t>作为附件。</a:t>
            </a:r>
            <a:endParaRPr lang="zh-CN" altLang="en-US" b="0">
              <a:solidFill>
                <a:schemeClr val="tx1"/>
              </a:solidFill>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77826"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77827"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、报销凭证</a:t>
            </a:r>
          </a:p>
        </p:txBody>
      </p:sp>
      <p:sp>
        <p:nvSpPr>
          <p:cNvPr id="77828"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sp>
        <p:nvSpPr>
          <p:cNvPr id="77829" name="Text Box 6"/>
          <p:cNvSpPr txBox="1">
            <a:spLocks noChangeArrowheads="1"/>
          </p:cNvSpPr>
          <p:nvPr/>
        </p:nvSpPr>
        <p:spPr bwMode="auto">
          <a:xfrm>
            <a:off x="1116013" y="2670175"/>
            <a:ext cx="6840537" cy="1878013"/>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rPr>
              <a:t>③</a:t>
            </a:r>
            <a:r>
              <a:rPr lang="zh-CN" altLang="en-US" b="0">
                <a:solidFill>
                  <a:schemeClr val="tx1"/>
                </a:solidFill>
                <a:latin typeface="Arial" charset="0"/>
                <a:ea typeface="楷体" pitchFamily="49" charset="-122"/>
              </a:rPr>
              <a:t>购票人购买市场低价票的，报销时应当提供同一购票时点在航空公司官网或政府采购机票管理网站截取的同时刻同航班舱位的价格截图等证明其低于政府采购优惠票价的材料，作为报销凭证的附件，按照单位财务报销管理的规定程序报销。市场低价票行程单上没有机票查验号码。</a:t>
            </a:r>
          </a:p>
          <a:p>
            <a:pPr>
              <a:spcBef>
                <a:spcPct val="50000"/>
              </a:spcBef>
            </a:pPr>
            <a:endParaRPr lang="zh-CN" altLang="en-US" b="0">
              <a:solidFill>
                <a:schemeClr val="tx1"/>
              </a:solidFill>
              <a:latin typeface="Arial" charset="0"/>
              <a:ea typeface="楷体" pitchFamily="49"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78850"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78851"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、报销凭证</a:t>
            </a:r>
          </a:p>
        </p:txBody>
      </p:sp>
      <p:sp>
        <p:nvSpPr>
          <p:cNvPr id="78852"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sp>
        <p:nvSpPr>
          <p:cNvPr id="78853" name="Text Box 6"/>
          <p:cNvSpPr txBox="1">
            <a:spLocks noChangeArrowheads="1"/>
          </p:cNvSpPr>
          <p:nvPr/>
        </p:nvSpPr>
        <p:spPr bwMode="auto">
          <a:xfrm>
            <a:off x="828675" y="2349500"/>
            <a:ext cx="7488238" cy="1328738"/>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ea typeface="楷体" pitchFamily="49" charset="-122"/>
              </a:rPr>
              <a:t>注意：市场低价票往往附带变更服务费、退票手续费、退票签转、组合销售等限制条件，给出行和报销带来一定风险，请谨慎购买。民航局清算中心对市场低价票进行的风险分析如下：</a:t>
            </a:r>
          </a:p>
          <a:p>
            <a:pPr>
              <a:spcBef>
                <a:spcPct val="50000"/>
              </a:spcBef>
            </a:pPr>
            <a:endParaRPr lang="zh-CN" altLang="en-US" b="0">
              <a:solidFill>
                <a:schemeClr val="tx1"/>
              </a:solidFill>
              <a:latin typeface="Arial" charset="0"/>
              <a:ea typeface="楷体" pitchFamily="49" charset="-122"/>
            </a:endParaRPr>
          </a:p>
        </p:txBody>
      </p:sp>
      <p:graphicFrame>
        <p:nvGraphicFramePr>
          <p:cNvPr id="9" name="表格 8"/>
          <p:cNvGraphicFramePr>
            <a:graphicFrameLocks noGrp="1"/>
          </p:cNvGraphicFramePr>
          <p:nvPr/>
        </p:nvGraphicFramePr>
        <p:xfrm>
          <a:off x="827088" y="3357563"/>
          <a:ext cx="7345362" cy="2658428"/>
        </p:xfrm>
        <a:graphic>
          <a:graphicData uri="http://schemas.openxmlformats.org/drawingml/2006/table">
            <a:tbl>
              <a:tblPr/>
              <a:tblGrid>
                <a:gridCol w="3563937"/>
                <a:gridCol w="37814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宋体" charset="-122"/>
                        </a:rPr>
                        <a:t>现    象</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宋体" charset="-122"/>
                        </a:rPr>
                        <a:t>可能存在的风险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charset="-122"/>
                        </a:rPr>
                        <a:t>在公务机票购买渠道以外购票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charset="-122"/>
                        </a:rPr>
                        <a:t>《</a:t>
                      </a:r>
                      <a:r>
                        <a:rPr kumimoji="0" lang="zh-CN" altLang="en-US" sz="1800" b="0" i="0" u="none" strike="noStrike" cap="none" normalizeH="0" baseline="0" smtClean="0">
                          <a:ln>
                            <a:noFill/>
                          </a:ln>
                          <a:solidFill>
                            <a:srgbClr val="000000"/>
                          </a:solidFill>
                          <a:effectLst/>
                          <a:latin typeface="Calibri" pitchFamily="34" charset="0"/>
                          <a:ea typeface="宋体" charset="-122"/>
                        </a:rPr>
                        <a:t>行程单</a:t>
                      </a:r>
                      <a:r>
                        <a:rPr kumimoji="0" lang="en-US" altLang="zh-CN" sz="1800" b="0" i="0" u="none" strike="noStrike" cap="none" normalizeH="0" baseline="0" smtClean="0">
                          <a:ln>
                            <a:noFill/>
                          </a:ln>
                          <a:solidFill>
                            <a:srgbClr val="000000"/>
                          </a:solidFill>
                          <a:effectLst/>
                          <a:latin typeface="Calibri" pitchFamily="34" charset="0"/>
                          <a:ea typeface="宋体" charset="-122"/>
                        </a:rPr>
                        <a:t>》</a:t>
                      </a:r>
                      <a:r>
                        <a:rPr kumimoji="0" lang="zh-CN" altLang="en-US" sz="1800" b="0" i="0" u="none" strike="noStrike" cap="none" normalizeH="0" baseline="0" smtClean="0">
                          <a:ln>
                            <a:noFill/>
                          </a:ln>
                          <a:solidFill>
                            <a:srgbClr val="000000"/>
                          </a:solidFill>
                          <a:effectLst/>
                          <a:latin typeface="Calibri" pitchFamily="34" charset="0"/>
                          <a:ea typeface="宋体" charset="-122"/>
                        </a:rPr>
                        <a:t>上没有机票查验号码，存在审计风险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charset="-122"/>
                        </a:rPr>
                        <a:t>电商平台自行变更的退改签规则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charset="-122"/>
                        </a:rPr>
                        <a:t>无法退票和变更，出行便利性受限；无法报销，费用由购票人承担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charset="-122"/>
                        </a:rPr>
                        <a:t>组合其他产品进行销售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charset="-122"/>
                        </a:rPr>
                        <a:t>额外费用</a:t>
                      </a:r>
                      <a:r>
                        <a:rPr kumimoji="0" lang="en-US" altLang="zh-CN" sz="1800" b="0" i="0" u="none" strike="noStrike" cap="none" normalizeH="0" baseline="0" smtClean="0">
                          <a:ln>
                            <a:noFill/>
                          </a:ln>
                          <a:solidFill>
                            <a:srgbClr val="000000"/>
                          </a:solidFill>
                          <a:effectLst/>
                          <a:latin typeface="Calibri" pitchFamily="34" charset="0"/>
                          <a:ea typeface="宋体" charset="-122"/>
                        </a:rPr>
                        <a:t>《</a:t>
                      </a:r>
                      <a:r>
                        <a:rPr kumimoji="0" lang="zh-CN" altLang="en-US" sz="1800" b="0" i="0" u="none" strike="noStrike" cap="none" normalizeH="0" baseline="0" smtClean="0">
                          <a:ln>
                            <a:noFill/>
                          </a:ln>
                          <a:solidFill>
                            <a:srgbClr val="000000"/>
                          </a:solidFill>
                          <a:effectLst/>
                          <a:latin typeface="Calibri" pitchFamily="34" charset="0"/>
                          <a:ea typeface="宋体" charset="-122"/>
                        </a:rPr>
                        <a:t>行程单</a:t>
                      </a:r>
                      <a:r>
                        <a:rPr kumimoji="0" lang="en-US" altLang="zh-CN" sz="1800" b="0" i="0" u="none" strike="noStrike" cap="none" normalizeH="0" baseline="0" smtClean="0">
                          <a:ln>
                            <a:noFill/>
                          </a:ln>
                          <a:solidFill>
                            <a:srgbClr val="000000"/>
                          </a:solidFill>
                          <a:effectLst/>
                          <a:latin typeface="Calibri" pitchFamily="34" charset="0"/>
                          <a:ea typeface="宋体" charset="-122"/>
                        </a:rPr>
                        <a:t>》</a:t>
                      </a:r>
                      <a:r>
                        <a:rPr kumimoji="0" lang="zh-CN" altLang="en-US" sz="1800" b="0" i="0" u="none" strike="noStrike" cap="none" normalizeH="0" baseline="0" smtClean="0">
                          <a:ln>
                            <a:noFill/>
                          </a:ln>
                          <a:solidFill>
                            <a:srgbClr val="000000"/>
                          </a:solidFill>
                          <a:effectLst/>
                          <a:latin typeface="Calibri" pitchFamily="34" charset="0"/>
                          <a:ea typeface="宋体" charset="-122"/>
                        </a:rPr>
                        <a:t>上不体现，原则上不得报销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charset="-122"/>
                        </a:rPr>
                        <a:t>低价票只展示，无法购买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charset="-122"/>
                        </a:rPr>
                        <a:t>营销噱头，耽误行程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79874"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79875"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、报销凭证</a:t>
            </a:r>
          </a:p>
        </p:txBody>
      </p:sp>
      <p:sp>
        <p:nvSpPr>
          <p:cNvPr id="79876"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sp>
        <p:nvSpPr>
          <p:cNvPr id="79877" name="Text Box 6"/>
          <p:cNvSpPr txBox="1">
            <a:spLocks noChangeArrowheads="1"/>
          </p:cNvSpPr>
          <p:nvPr/>
        </p:nvSpPr>
        <p:spPr bwMode="auto">
          <a:xfrm>
            <a:off x="1116013" y="2670175"/>
            <a:ext cx="6840537" cy="1878013"/>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rPr>
              <a:t>④</a:t>
            </a:r>
            <a:r>
              <a:rPr lang="zh-CN" altLang="en-US" b="0">
                <a:solidFill>
                  <a:schemeClr val="tx1"/>
                </a:solidFill>
                <a:ea typeface="楷体" pitchFamily="49" charset="-122"/>
              </a:rPr>
              <a:t>关于公务卡消费信息。由于网站自助购票是通过网上支付的在线交易，无法打印刷卡凭据。因此，在报销时需要填写公务卡消费信息的，购票人可通过公务卡发卡银行的网上银行或银行客服电话查询公务卡消费日期及金额，也可登录政府采购机票管理网站查看机票查验单上的出票时间和金额。</a:t>
            </a:r>
          </a:p>
          <a:p>
            <a:pPr>
              <a:spcBef>
                <a:spcPct val="50000"/>
              </a:spcBef>
            </a:pPr>
            <a:endParaRPr lang="zh-CN" altLang="en-US" b="0">
              <a:solidFill>
                <a:schemeClr val="tx1"/>
              </a:solidFill>
              <a:ea typeface="楷体" pitchFamily="49"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80898"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80899" name="AutoShape 54"/>
          <p:cNvSpPr>
            <a:spLocks noChangeArrowheads="1"/>
          </p:cNvSpPr>
          <p:nvPr/>
        </p:nvSpPr>
        <p:spPr bwMode="auto">
          <a:xfrm>
            <a:off x="611188" y="1628775"/>
            <a:ext cx="2160587"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、退票手续费</a:t>
            </a:r>
          </a:p>
        </p:txBody>
      </p:sp>
      <p:sp>
        <p:nvSpPr>
          <p:cNvPr id="80900"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sp>
        <p:nvSpPr>
          <p:cNvPr id="80901" name="Text Box 6"/>
          <p:cNvSpPr txBox="1">
            <a:spLocks noChangeArrowheads="1"/>
          </p:cNvSpPr>
          <p:nvPr/>
        </p:nvSpPr>
        <p:spPr bwMode="auto">
          <a:xfrm>
            <a:off x="1116013" y="2670175"/>
            <a:ext cx="6840537" cy="1054100"/>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rPr>
              <a:t>①</a:t>
            </a:r>
            <a:r>
              <a:rPr lang="zh-CN" altLang="en-US" b="0">
                <a:solidFill>
                  <a:schemeClr val="tx1"/>
                </a:solidFill>
                <a:ea typeface="楷体" pitchFamily="49" charset="-122"/>
              </a:rPr>
              <a:t>报销公务机票退票手续费时，可依据各航空公司和机票销售代理机构出具的退款单据作为报销凭证。</a:t>
            </a:r>
          </a:p>
          <a:p>
            <a:pPr>
              <a:spcBef>
                <a:spcPct val="50000"/>
              </a:spcBef>
            </a:pPr>
            <a:endParaRPr lang="zh-CN" altLang="en-US" b="0">
              <a:solidFill>
                <a:schemeClr val="tx1"/>
              </a:solidFill>
              <a:ea typeface="楷体" pitchFamily="49" charset="-122"/>
            </a:endParaRPr>
          </a:p>
        </p:txBody>
      </p:sp>
      <p:pic>
        <p:nvPicPr>
          <p:cNvPr id="80902" name="Picture 11" descr="图片2"/>
          <p:cNvPicPr>
            <a:picLocks noChangeAspect="1" noChangeArrowheads="1"/>
          </p:cNvPicPr>
          <p:nvPr/>
        </p:nvPicPr>
        <p:blipFill>
          <a:blip r:embed="rId3"/>
          <a:srcRect l="2072" t="2345" r="2029" b="51799"/>
          <a:stretch>
            <a:fillRect/>
          </a:stretch>
        </p:blipFill>
        <p:spPr bwMode="auto">
          <a:xfrm>
            <a:off x="2268538" y="3644900"/>
            <a:ext cx="4537075" cy="226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81922"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81923" name="AutoShape 54"/>
          <p:cNvSpPr>
            <a:spLocks noChangeArrowheads="1"/>
          </p:cNvSpPr>
          <p:nvPr/>
        </p:nvSpPr>
        <p:spPr bwMode="auto">
          <a:xfrm>
            <a:off x="611188" y="1628775"/>
            <a:ext cx="2881312"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3</a:t>
            </a:r>
            <a:r>
              <a:rPr lang="zh-CN" altLang="en-US" sz="2400" b="0">
                <a:solidFill>
                  <a:schemeClr val="tx1"/>
                </a:solidFill>
                <a:latin typeface="黑体" pitchFamily="49" charset="-122"/>
                <a:ea typeface="黑体" pitchFamily="49" charset="-122"/>
              </a:rPr>
              <a:t>、一致性核对机制</a:t>
            </a:r>
          </a:p>
        </p:txBody>
      </p:sp>
      <p:sp>
        <p:nvSpPr>
          <p:cNvPr id="81924"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sp>
        <p:nvSpPr>
          <p:cNvPr id="81925" name="Text Box 6"/>
          <p:cNvSpPr txBox="1">
            <a:spLocks noChangeArrowheads="1"/>
          </p:cNvSpPr>
          <p:nvPr/>
        </p:nvSpPr>
        <p:spPr bwMode="auto">
          <a:xfrm>
            <a:off x="1116013" y="2492375"/>
            <a:ext cx="6985000" cy="2016125"/>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rPr>
              <a:t>①</a:t>
            </a:r>
            <a:r>
              <a:rPr lang="zh-CN" altLang="en-US" b="0">
                <a:solidFill>
                  <a:schemeClr val="tx1"/>
                </a:solidFill>
                <a:latin typeface="Arial" charset="0"/>
                <a:ea typeface="楷体" pitchFamily="49" charset="-122"/>
              </a:rPr>
              <a:t>为保证公务机票购买行为严格按照政策规定执行，此次改革建立了购票信息与报销凭证记载信息以及凭证查验信息的一致性核对机制</a:t>
            </a:r>
            <a:r>
              <a:rPr lang="zh-CN" altLang="en-US" b="0">
                <a:solidFill>
                  <a:schemeClr val="tx1"/>
                </a:solidFill>
                <a:ea typeface="楷体" pitchFamily="49" charset="-122"/>
              </a:rPr>
              <a:t>。财务部门可登录政府采购机票管理网站查询查验单，对购票单位、购票人、购票时间、购票价格及验证方式等信息内容进行核实。</a:t>
            </a:r>
          </a:p>
          <a:p>
            <a:pPr>
              <a:spcBef>
                <a:spcPct val="50000"/>
              </a:spcBef>
            </a:pPr>
            <a:endParaRPr lang="zh-CN" altLang="en-US" b="0">
              <a:solidFill>
                <a:schemeClr val="tx1"/>
              </a:solidFill>
              <a:ea typeface="楷体" pitchFamily="49" charset="-122"/>
            </a:endParaRPr>
          </a:p>
          <a:p>
            <a:pPr>
              <a:spcBef>
                <a:spcPct val="50000"/>
              </a:spcBef>
            </a:pPr>
            <a:endParaRPr lang="zh-CN" altLang="en-US" b="0">
              <a:solidFill>
                <a:schemeClr val="tx1"/>
              </a:solidFill>
              <a:ea typeface="楷体" pitchFamily="49" charset="-122"/>
            </a:endParaRPr>
          </a:p>
        </p:txBody>
      </p:sp>
      <p:pic>
        <p:nvPicPr>
          <p:cNvPr id="81926" name="图片 4" descr="https://www.gpticket.org/static/images/querymanual02.jpg"/>
          <p:cNvPicPr>
            <a:picLocks noChangeAspect="1" noChangeArrowheads="1"/>
          </p:cNvPicPr>
          <p:nvPr/>
        </p:nvPicPr>
        <p:blipFill>
          <a:blip r:embed="rId3"/>
          <a:srcRect/>
          <a:stretch>
            <a:fillRect/>
          </a:stretch>
        </p:blipFill>
        <p:spPr bwMode="auto">
          <a:xfrm>
            <a:off x="971550" y="3860800"/>
            <a:ext cx="7348538"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
        <p:nvSpPr>
          <p:cNvPr id="22530" name="AutoShape 3"/>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3</a:t>
            </a:r>
            <a:r>
              <a:rPr lang="zh-CN" altLang="en-US" sz="2400" b="0">
                <a:solidFill>
                  <a:schemeClr val="tx1"/>
                </a:solidFill>
                <a:latin typeface="黑体" pitchFamily="49" charset="-122"/>
                <a:ea typeface="黑体" pitchFamily="49" charset="-122"/>
              </a:rPr>
              <a:t>、购买渠道</a:t>
            </a:r>
          </a:p>
        </p:txBody>
      </p:sp>
      <p:sp>
        <p:nvSpPr>
          <p:cNvPr id="22531" name="Text Box 4"/>
          <p:cNvSpPr txBox="1">
            <a:spLocks noChangeArrowheads="1"/>
          </p:cNvSpPr>
          <p:nvPr/>
        </p:nvSpPr>
        <p:spPr bwMode="auto">
          <a:xfrm>
            <a:off x="1379538" y="2559050"/>
            <a:ext cx="6432550" cy="3749675"/>
          </a:xfrm>
          <a:prstGeom prst="rect">
            <a:avLst/>
          </a:prstGeom>
          <a:noFill/>
          <a:ln w="9525">
            <a:noFill/>
            <a:miter lim="800000"/>
            <a:headEnd/>
            <a:tailEnd/>
          </a:ln>
        </p:spPr>
        <p:txBody>
          <a:bodyPr>
            <a:spAutoFit/>
          </a:bodyPr>
          <a:lstStyle/>
          <a:p>
            <a:pPr>
              <a:spcBef>
                <a:spcPct val="100000"/>
              </a:spcBef>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通过政府采购机票管理网站购票</a:t>
            </a:r>
          </a:p>
          <a:p>
            <a:pPr>
              <a:spcBef>
                <a:spcPct val="100000"/>
              </a:spcBef>
            </a:pPr>
            <a:r>
              <a:rPr lang="en-US" altLang="zh-CN" b="0">
                <a:solidFill>
                  <a:schemeClr val="tx1"/>
                </a:solidFill>
                <a:latin typeface="Arial" charset="0"/>
              </a:rPr>
              <a:t>※</a:t>
            </a:r>
            <a:r>
              <a:rPr lang="en-US" altLang="zh-CN" sz="2000" b="0">
                <a:solidFill>
                  <a:schemeClr val="tx1"/>
                </a:solidFill>
                <a:latin typeface="Arial" charset="0"/>
                <a:ea typeface="楷体" pitchFamily="49" charset="-122"/>
              </a:rPr>
              <a:t> </a:t>
            </a:r>
            <a:r>
              <a:rPr lang="zh-CN" altLang="en-US" sz="2000" b="0">
                <a:solidFill>
                  <a:schemeClr val="tx1"/>
                </a:solidFill>
                <a:latin typeface="Arial" charset="0"/>
                <a:ea typeface="楷体" pitchFamily="49" charset="-122"/>
              </a:rPr>
              <a:t>通过航空公司直销机构或机票销售代理机构购票</a:t>
            </a:r>
          </a:p>
          <a:p>
            <a:pPr>
              <a:spcBef>
                <a:spcPct val="100000"/>
              </a:spcBef>
            </a:pPr>
            <a:r>
              <a:rPr lang="en-US" altLang="zh-CN" b="0">
                <a:solidFill>
                  <a:schemeClr val="tx1"/>
                </a:solidFill>
                <a:latin typeface="Arial" charset="0"/>
              </a:rPr>
              <a:t>※</a:t>
            </a:r>
            <a:r>
              <a:rPr lang="en-US" altLang="zh-CN" sz="2000" b="0">
                <a:solidFill>
                  <a:schemeClr val="tx1"/>
                </a:solidFill>
                <a:latin typeface="Arial" charset="0"/>
                <a:ea typeface="楷体" pitchFamily="49" charset="-122"/>
              </a:rPr>
              <a:t> </a:t>
            </a:r>
            <a:r>
              <a:rPr lang="zh-CN" altLang="en-US" sz="2000" b="0">
                <a:solidFill>
                  <a:schemeClr val="tx1"/>
                </a:solidFill>
                <a:latin typeface="Arial" charset="0"/>
                <a:ea typeface="楷体" pitchFamily="49" charset="-122"/>
              </a:rPr>
              <a:t>购买市场上公务机票销售渠道外低于政府采购优惠票</a:t>
            </a:r>
          </a:p>
          <a:p>
            <a:r>
              <a:rPr lang="zh-CN" altLang="en-US" sz="2000" b="0">
                <a:solidFill>
                  <a:schemeClr val="tx1"/>
                </a:solidFill>
                <a:latin typeface="Arial" charset="0"/>
                <a:ea typeface="楷体" pitchFamily="49" charset="-122"/>
              </a:rPr>
              <a:t>    价的国内航空公司航班机票（必须从各航空公司官方</a:t>
            </a:r>
          </a:p>
          <a:p>
            <a:r>
              <a:rPr lang="zh-CN" altLang="en-US" sz="2000" b="0">
                <a:solidFill>
                  <a:schemeClr val="tx1"/>
                </a:solidFill>
                <a:latin typeface="Arial" charset="0"/>
                <a:ea typeface="楷体" pitchFamily="49" charset="-122"/>
              </a:rPr>
              <a:t>    网站或者政府采购机票管理网站下载保留出行日期机</a:t>
            </a:r>
          </a:p>
          <a:p>
            <a:r>
              <a:rPr lang="zh-CN" altLang="en-US" sz="2000" b="0">
                <a:solidFill>
                  <a:schemeClr val="tx1"/>
                </a:solidFill>
                <a:latin typeface="Arial" charset="0"/>
                <a:ea typeface="楷体" pitchFamily="49" charset="-122"/>
              </a:rPr>
              <a:t>    票市场价格截图等书面材料，证明其低于购票时点的</a:t>
            </a:r>
          </a:p>
          <a:p>
            <a:r>
              <a:rPr lang="zh-CN" altLang="en-US" sz="2000" b="0">
                <a:solidFill>
                  <a:schemeClr val="tx1"/>
                </a:solidFill>
                <a:latin typeface="Arial" charset="0"/>
                <a:ea typeface="楷体" pitchFamily="49" charset="-122"/>
              </a:rPr>
              <a:t>    政府采购优惠票价）</a:t>
            </a:r>
          </a:p>
          <a:p>
            <a:pPr>
              <a:lnSpc>
                <a:spcPct val="200000"/>
              </a:lnSpc>
            </a:pPr>
            <a:endParaRPr lang="zh-CN" altLang="en-US" sz="2000" b="0">
              <a:solidFill>
                <a:schemeClr val="tx1"/>
              </a:solidFill>
              <a:latin typeface="Arial" charset="0"/>
              <a:ea typeface="楷体" pitchFamily="49" charset="-122"/>
            </a:endParaRPr>
          </a:p>
          <a:p>
            <a:endParaRPr lang="zh-CN" altLang="en-US" sz="2000" b="0">
              <a:solidFill>
                <a:schemeClr val="tx1"/>
              </a:solidFill>
              <a:latin typeface="Arial" charset="0"/>
              <a:ea typeface="楷体" pitchFamily="49" charset="-122"/>
            </a:endParaRPr>
          </a:p>
        </p:txBody>
      </p:sp>
      <p:pic>
        <p:nvPicPr>
          <p:cNvPr id="22532" name="Picture 5"/>
          <p:cNvPicPr>
            <a:picLocks noChangeAspect="1" noChangeArrowheads="1"/>
          </p:cNvPicPr>
          <p:nvPr/>
        </p:nvPicPr>
        <p:blipFill>
          <a:blip r:embed="rId3" cstate="print"/>
          <a:srcRect/>
          <a:stretch>
            <a:fillRect/>
          </a:stretch>
        </p:blipFill>
        <p:spPr bwMode="auto">
          <a:xfrm>
            <a:off x="34925" y="1042988"/>
            <a:ext cx="647700" cy="58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7dd73839570932b45f55ec63f15cbfb1"/>
          <p:cNvPicPr>
            <a:picLocks noChangeAspect="1" noChangeArrowheads="1"/>
          </p:cNvPicPr>
          <p:nvPr/>
        </p:nvPicPr>
        <p:blipFill>
          <a:blip r:embed="rId2" cstate="print"/>
          <a:srcRect/>
          <a:stretch>
            <a:fillRect/>
          </a:stretch>
        </p:blipFill>
        <p:spPr bwMode="auto">
          <a:xfrm>
            <a:off x="250825" y="1052513"/>
            <a:ext cx="433388" cy="433387"/>
          </a:xfrm>
          <a:prstGeom prst="rect">
            <a:avLst/>
          </a:prstGeom>
          <a:noFill/>
          <a:ln w="9525">
            <a:noFill/>
            <a:miter lim="800000"/>
            <a:headEnd/>
            <a:tailEnd/>
          </a:ln>
        </p:spPr>
      </p:pic>
      <p:sp>
        <p:nvSpPr>
          <p:cNvPr id="82946" name="矩形 20"/>
          <p:cNvSpPr>
            <a:spLocks noChangeArrowheads="1"/>
          </p:cNvSpPr>
          <p:nvPr/>
        </p:nvSpPr>
        <p:spPr bwMode="auto">
          <a:xfrm>
            <a:off x="538163" y="981075"/>
            <a:ext cx="1909762"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hlink"/>
                </a:solidFill>
                <a:latin typeface="华文新魏" pitchFamily="2" charset="-122"/>
                <a:ea typeface="华文新魏" pitchFamily="2" charset="-122"/>
              </a:rPr>
              <a:t> 报销管理</a:t>
            </a:r>
          </a:p>
        </p:txBody>
      </p:sp>
      <p:sp>
        <p:nvSpPr>
          <p:cNvPr id="82947" name="AutoShape 54"/>
          <p:cNvSpPr>
            <a:spLocks noChangeArrowheads="1"/>
          </p:cNvSpPr>
          <p:nvPr/>
        </p:nvSpPr>
        <p:spPr bwMode="auto">
          <a:xfrm>
            <a:off x="611188" y="1628775"/>
            <a:ext cx="2881312"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3</a:t>
            </a:r>
            <a:r>
              <a:rPr lang="zh-CN" altLang="en-US" sz="2400" b="0">
                <a:solidFill>
                  <a:schemeClr val="tx1"/>
                </a:solidFill>
                <a:latin typeface="黑体" pitchFamily="49" charset="-122"/>
                <a:ea typeface="黑体" pitchFamily="49" charset="-122"/>
              </a:rPr>
              <a:t>、一致性核对机制</a:t>
            </a:r>
          </a:p>
        </p:txBody>
      </p:sp>
      <p:sp>
        <p:nvSpPr>
          <p:cNvPr id="82948" name="Rectangle 5"/>
          <p:cNvSpPr>
            <a:spLocks noChangeArrowheads="1"/>
          </p:cNvSpPr>
          <p:nvPr/>
        </p:nvSpPr>
        <p:spPr bwMode="auto">
          <a:xfrm>
            <a:off x="1000125" y="2276475"/>
            <a:ext cx="4003675" cy="558800"/>
          </a:xfrm>
          <a:prstGeom prst="rect">
            <a:avLst/>
          </a:prstGeom>
          <a:noFill/>
          <a:ln w="3175" algn="ctr">
            <a:noFill/>
            <a:miter lim="800000"/>
            <a:headEnd/>
            <a:tailEnd/>
          </a:ln>
        </p:spPr>
        <p:txBody>
          <a:bodyPr/>
          <a:lstStyle/>
          <a:p>
            <a:pPr>
              <a:spcBef>
                <a:spcPct val="20000"/>
              </a:spcBef>
              <a:buFont typeface="Wingdings" pitchFamily="2" charset="2"/>
              <a:buNone/>
            </a:pPr>
            <a:endParaRPr lang="zh-CN" altLang="en-US" sz="2400">
              <a:solidFill>
                <a:srgbClr val="C00000"/>
              </a:solidFill>
              <a:ea typeface="楷体" pitchFamily="49" charset="-122"/>
            </a:endParaRPr>
          </a:p>
        </p:txBody>
      </p:sp>
      <p:pic>
        <p:nvPicPr>
          <p:cNvPr id="82949" name="图片 7" descr="https://www.gpticket.org/static/images/querymanual03.jpg"/>
          <p:cNvPicPr>
            <a:picLocks noChangeAspect="1" noChangeArrowheads="1"/>
          </p:cNvPicPr>
          <p:nvPr/>
        </p:nvPicPr>
        <p:blipFill>
          <a:blip r:embed="rId3"/>
          <a:srcRect r="39375"/>
          <a:stretch>
            <a:fillRect/>
          </a:stretch>
        </p:blipFill>
        <p:spPr bwMode="auto">
          <a:xfrm>
            <a:off x="3635375" y="2973388"/>
            <a:ext cx="4103688" cy="2832100"/>
          </a:xfrm>
          <a:prstGeom prst="rect">
            <a:avLst/>
          </a:prstGeom>
          <a:noFill/>
          <a:ln w="9525">
            <a:noFill/>
            <a:miter lim="800000"/>
            <a:headEnd/>
            <a:tailEnd/>
          </a:ln>
        </p:spPr>
      </p:pic>
      <p:sp>
        <p:nvSpPr>
          <p:cNvPr id="82950" name="AutoShape 11"/>
          <p:cNvSpPr>
            <a:spLocks noChangeArrowheads="1"/>
          </p:cNvSpPr>
          <p:nvPr/>
        </p:nvSpPr>
        <p:spPr bwMode="auto">
          <a:xfrm>
            <a:off x="971550" y="2852738"/>
            <a:ext cx="1728788" cy="576262"/>
          </a:xfrm>
          <a:prstGeom prst="wedgeRoundRectCallout">
            <a:avLst>
              <a:gd name="adj1" fmla="val 138060"/>
              <a:gd name="adj2" fmla="val 9778"/>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82951" name="Text Box 10"/>
          <p:cNvSpPr txBox="1">
            <a:spLocks noChangeArrowheads="1"/>
          </p:cNvSpPr>
          <p:nvPr/>
        </p:nvSpPr>
        <p:spPr bwMode="auto">
          <a:xfrm>
            <a:off x="1116013" y="2917825"/>
            <a:ext cx="1441450" cy="366713"/>
          </a:xfrm>
          <a:prstGeom prst="rect">
            <a:avLst/>
          </a:prstGeom>
          <a:noFill/>
          <a:ln w="9525" algn="ctr">
            <a:noFill/>
            <a:miter lim="800000"/>
            <a:headEnd/>
            <a:tailEnd/>
          </a:ln>
        </p:spPr>
        <p:txBody>
          <a:bodyPr wrap="none">
            <a:spAutoFit/>
          </a:bodyPr>
          <a:lstStyle/>
          <a:p>
            <a:pPr algn="ctr"/>
            <a:r>
              <a:rPr lang="en-US" altLang="zh-CN" b="0">
                <a:solidFill>
                  <a:schemeClr val="tx1"/>
                </a:solidFill>
                <a:ea typeface="楷体" pitchFamily="49" charset="-122"/>
              </a:rPr>
              <a:t>GP+12</a:t>
            </a:r>
            <a:r>
              <a:rPr lang="zh-CN" altLang="en-US" b="0">
                <a:solidFill>
                  <a:schemeClr val="tx1"/>
                </a:solidFill>
                <a:ea typeface="楷体" pitchFamily="49" charset="-122"/>
              </a:rPr>
              <a:t>位数字</a:t>
            </a:r>
          </a:p>
        </p:txBody>
      </p:sp>
      <p:sp>
        <p:nvSpPr>
          <p:cNvPr id="82952" name="AutoShape 11"/>
          <p:cNvSpPr>
            <a:spLocks noChangeArrowheads="1"/>
          </p:cNvSpPr>
          <p:nvPr/>
        </p:nvSpPr>
        <p:spPr bwMode="auto">
          <a:xfrm>
            <a:off x="755650" y="4076700"/>
            <a:ext cx="2447925" cy="1728788"/>
          </a:xfrm>
          <a:prstGeom prst="wedgeRoundRectCallout">
            <a:avLst>
              <a:gd name="adj1" fmla="val 92542"/>
              <a:gd name="adj2" fmla="val -70019"/>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82953" name="Text Box 12"/>
          <p:cNvSpPr txBox="1">
            <a:spLocks noChangeArrowheads="1"/>
          </p:cNvSpPr>
          <p:nvPr/>
        </p:nvSpPr>
        <p:spPr bwMode="auto">
          <a:xfrm>
            <a:off x="755650" y="4221163"/>
            <a:ext cx="2447925" cy="1465262"/>
          </a:xfrm>
          <a:prstGeom prst="rect">
            <a:avLst/>
          </a:prstGeom>
          <a:noFill/>
          <a:ln w="9525" algn="ctr">
            <a:noFill/>
            <a:miter lim="800000"/>
            <a:headEnd/>
            <a:tailEnd/>
          </a:ln>
        </p:spPr>
        <p:txBody>
          <a:bodyPr>
            <a:spAutoFit/>
          </a:bodyPr>
          <a:lstStyle/>
          <a:p>
            <a:r>
              <a:rPr lang="zh-CN" altLang="en-US" b="0">
                <a:solidFill>
                  <a:schemeClr val="tx1"/>
                </a:solidFill>
                <a:ea typeface="楷体" pitchFamily="49" charset="-122"/>
              </a:rPr>
              <a:t>旅客姓名输入格式要与</a:t>
            </a:r>
            <a:r>
              <a:rPr lang="en-US" altLang="zh-CN" b="0">
                <a:solidFill>
                  <a:schemeClr val="tx1"/>
                </a:solidFill>
                <a:ea typeface="楷体" pitchFamily="49" charset="-122"/>
              </a:rPr>
              <a:t>《</a:t>
            </a:r>
            <a:r>
              <a:rPr lang="zh-CN" altLang="en-US" b="0">
                <a:solidFill>
                  <a:schemeClr val="tx1"/>
                </a:solidFill>
                <a:ea typeface="楷体" pitchFamily="49" charset="-122"/>
              </a:rPr>
              <a:t>行程单</a:t>
            </a:r>
            <a:r>
              <a:rPr lang="en-US" altLang="zh-CN" b="0">
                <a:solidFill>
                  <a:schemeClr val="tx1"/>
                </a:solidFill>
                <a:ea typeface="楷体" pitchFamily="49" charset="-122"/>
              </a:rPr>
              <a:t>》</a:t>
            </a:r>
            <a:r>
              <a:rPr lang="zh-CN" altLang="en-US" b="0">
                <a:solidFill>
                  <a:schemeClr val="tx1"/>
                </a:solidFill>
                <a:ea typeface="楷体" pitchFamily="49" charset="-122"/>
              </a:rPr>
              <a:t>上一致。如：</a:t>
            </a:r>
          </a:p>
          <a:p>
            <a:r>
              <a:rPr lang="zh-CN" altLang="en-US" b="0">
                <a:solidFill>
                  <a:schemeClr val="tx1"/>
                </a:solidFill>
                <a:ea typeface="楷体" pitchFamily="49" charset="-122"/>
              </a:rPr>
              <a:t>  国内机票：王毅</a:t>
            </a:r>
          </a:p>
          <a:p>
            <a:r>
              <a:rPr lang="zh-CN" altLang="en-US" b="0">
                <a:solidFill>
                  <a:schemeClr val="tx1"/>
                </a:solidFill>
                <a:ea typeface="楷体" pitchFamily="49" charset="-122"/>
              </a:rPr>
              <a:t>  国际机票：</a:t>
            </a:r>
            <a:r>
              <a:rPr lang="en-US" altLang="zh-CN" b="0">
                <a:solidFill>
                  <a:schemeClr val="tx1"/>
                </a:solidFill>
                <a:ea typeface="楷体" pitchFamily="49" charset="-122"/>
              </a:rPr>
              <a:t>WANG/YI</a:t>
            </a:r>
            <a:endParaRPr lang="zh-CN" altLang="en-US" b="0">
              <a:solidFill>
                <a:schemeClr val="tx1"/>
              </a:solidFill>
              <a:ea typeface="楷体"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ChangeArrowheads="1"/>
          </p:cNvSpPr>
          <p:nvPr/>
        </p:nvSpPr>
        <p:spPr bwMode="auto">
          <a:xfrm>
            <a:off x="1000125" y="2438400"/>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政策依据</a:t>
            </a:r>
            <a:endParaRPr lang="zh-CN" altLang="en-US" sz="2400">
              <a:solidFill>
                <a:srgbClr val="C00000"/>
              </a:solidFill>
              <a:ea typeface="楷体" pitchFamily="49" charset="-122"/>
            </a:endParaRPr>
          </a:p>
        </p:txBody>
      </p:sp>
      <p:sp>
        <p:nvSpPr>
          <p:cNvPr id="83970"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83971"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、选择标准</a:t>
            </a:r>
          </a:p>
        </p:txBody>
      </p:sp>
      <p:sp>
        <p:nvSpPr>
          <p:cNvPr id="83972" name="Text Box 13"/>
          <p:cNvSpPr txBox="1">
            <a:spLocks noChangeArrowheads="1"/>
          </p:cNvSpPr>
          <p:nvPr/>
        </p:nvSpPr>
        <p:spPr bwMode="auto">
          <a:xfrm>
            <a:off x="684213" y="2997200"/>
            <a:ext cx="7991475" cy="2978150"/>
          </a:xfrm>
          <a:prstGeom prst="rect">
            <a:avLst/>
          </a:prstGeom>
          <a:noFill/>
          <a:ln w="9525">
            <a:noFill/>
            <a:miter lim="800000"/>
            <a:headEnd/>
            <a:tailEnd/>
          </a:ln>
        </p:spPr>
        <p:txBody>
          <a:bodyPr>
            <a:spAutoFit/>
          </a:bodyPr>
          <a:lstStyle/>
          <a:p>
            <a:pPr>
              <a:lnSpc>
                <a:spcPct val="120000"/>
              </a:lnSpc>
            </a:pPr>
            <a:r>
              <a:rPr lang="zh-CN" altLang="en-US" b="0">
                <a:solidFill>
                  <a:schemeClr val="tx1"/>
                </a:solidFill>
                <a:ea typeface="楷体" pitchFamily="49" charset="-122"/>
              </a:rPr>
              <a:t>    </a:t>
            </a:r>
            <a:r>
              <a:rPr lang="zh-CN" altLang="en-US" sz="2000">
                <a:solidFill>
                  <a:schemeClr val="tx1"/>
                </a:solidFill>
                <a:latin typeface="仿宋" pitchFamily="49" charset="-122"/>
                <a:ea typeface="仿宋" pitchFamily="49" charset="-122"/>
              </a:rPr>
              <a:t>因公临时出国时，购票人应当选择</a:t>
            </a:r>
            <a:r>
              <a:rPr lang="zh-CN" altLang="en-US" sz="2000">
                <a:solidFill>
                  <a:srgbClr val="FF0000"/>
                </a:solidFill>
                <a:latin typeface="仿宋" pitchFamily="49" charset="-122"/>
                <a:ea typeface="仿宋" pitchFamily="49" charset="-122"/>
              </a:rPr>
              <a:t>直达</a:t>
            </a:r>
            <a:r>
              <a:rPr lang="zh-CN" altLang="en-US" sz="2000">
                <a:solidFill>
                  <a:schemeClr val="tx1"/>
                </a:solidFill>
                <a:latin typeface="仿宋" pitchFamily="49" charset="-122"/>
                <a:ea typeface="仿宋" pitchFamily="49" charset="-122"/>
              </a:rPr>
              <a:t>目的地国家（地区）的</a:t>
            </a:r>
            <a:r>
              <a:rPr lang="zh-CN" altLang="en-US" sz="2000">
                <a:solidFill>
                  <a:srgbClr val="FF0000"/>
                </a:solidFill>
                <a:latin typeface="仿宋" pitchFamily="49" charset="-122"/>
                <a:ea typeface="仿宋" pitchFamily="49" charset="-122"/>
              </a:rPr>
              <a:t>国内航空公司航班</a:t>
            </a:r>
            <a:r>
              <a:rPr lang="zh-CN" altLang="en-US" sz="2000">
                <a:solidFill>
                  <a:schemeClr val="tx1"/>
                </a:solidFill>
                <a:latin typeface="仿宋" pitchFamily="49" charset="-122"/>
                <a:ea typeface="仿宋" pitchFamily="49" charset="-122"/>
              </a:rPr>
              <a:t>出入境。没有直达航班的，应当选择国内航空公司航班到达的</a:t>
            </a:r>
            <a:r>
              <a:rPr lang="zh-CN" altLang="en-US" sz="2000">
                <a:solidFill>
                  <a:srgbClr val="FF0000"/>
                </a:solidFill>
                <a:latin typeface="仿宋" pitchFamily="49" charset="-122"/>
                <a:ea typeface="仿宋" pitchFamily="49" charset="-122"/>
              </a:rPr>
              <a:t>最邻近</a:t>
            </a:r>
            <a:r>
              <a:rPr lang="zh-CN" altLang="en-US" sz="2000">
                <a:solidFill>
                  <a:schemeClr val="tx1"/>
                </a:solidFill>
                <a:latin typeface="仿宋" pitchFamily="49" charset="-122"/>
                <a:ea typeface="仿宋" pitchFamily="49" charset="-122"/>
              </a:rPr>
              <a:t>目的地国家（地区）进行中转。因</a:t>
            </a:r>
            <a:r>
              <a:rPr lang="zh-CN" altLang="en-US" sz="2000">
                <a:solidFill>
                  <a:srgbClr val="FF0000"/>
                </a:solidFill>
                <a:latin typeface="仿宋" pitchFamily="49" charset="-122"/>
                <a:ea typeface="仿宋" pitchFamily="49" charset="-122"/>
              </a:rPr>
              <a:t>中转</a:t>
            </a:r>
            <a:r>
              <a:rPr lang="en-US" altLang="zh-CN" sz="2000">
                <a:solidFill>
                  <a:srgbClr val="FF0000"/>
                </a:solidFill>
                <a:latin typeface="仿宋" pitchFamily="49" charset="-122"/>
                <a:ea typeface="仿宋" pitchFamily="49" charset="-122"/>
              </a:rPr>
              <a:t>1</a:t>
            </a:r>
            <a:r>
              <a:rPr lang="zh-CN" altLang="en-US" sz="2000">
                <a:solidFill>
                  <a:srgbClr val="FF0000"/>
                </a:solidFill>
                <a:latin typeface="仿宋" pitchFamily="49" charset="-122"/>
                <a:ea typeface="仿宋" pitchFamily="49" charset="-122"/>
              </a:rPr>
              <a:t>次以上（不含</a:t>
            </a:r>
            <a:r>
              <a:rPr lang="en-US" altLang="zh-CN" sz="2000">
                <a:solidFill>
                  <a:srgbClr val="FF0000"/>
                </a:solidFill>
                <a:latin typeface="仿宋" pitchFamily="49" charset="-122"/>
                <a:ea typeface="仿宋" pitchFamily="49" charset="-122"/>
              </a:rPr>
              <a:t>1</a:t>
            </a:r>
            <a:r>
              <a:rPr lang="zh-CN" altLang="en-US" sz="2000">
                <a:solidFill>
                  <a:srgbClr val="FF0000"/>
                </a:solidFill>
                <a:latin typeface="仿宋" pitchFamily="49" charset="-122"/>
                <a:ea typeface="仿宋" pitchFamily="49" charset="-122"/>
              </a:rPr>
              <a:t>次）</a:t>
            </a:r>
            <a:r>
              <a:rPr lang="zh-CN" altLang="en-US" sz="2000">
                <a:solidFill>
                  <a:schemeClr val="tx1"/>
                </a:solidFill>
                <a:latin typeface="仿宋" pitchFamily="49" charset="-122"/>
                <a:ea typeface="仿宋" pitchFamily="49" charset="-122"/>
              </a:rPr>
              <a:t>等特殊原因确需选择非国内航空公司航班，以及因最临近目的地国家（地区）中转需办理</a:t>
            </a:r>
            <a:r>
              <a:rPr lang="zh-CN" altLang="en-US" sz="2000">
                <a:solidFill>
                  <a:srgbClr val="FF0000"/>
                </a:solidFill>
                <a:latin typeface="仿宋" pitchFamily="49" charset="-122"/>
                <a:ea typeface="仿宋" pitchFamily="49" charset="-122"/>
              </a:rPr>
              <a:t>过境签证</a:t>
            </a:r>
            <a:r>
              <a:rPr lang="zh-CN" altLang="en-US" sz="2000">
                <a:solidFill>
                  <a:schemeClr val="tx1"/>
                </a:solidFill>
                <a:latin typeface="仿宋" pitchFamily="49" charset="-122"/>
                <a:ea typeface="仿宋" pitchFamily="49" charset="-122"/>
              </a:rPr>
              <a:t>而选择其他邻近中转地的，应当填写</a:t>
            </a:r>
            <a:r>
              <a:rPr lang="en-US" altLang="zh-CN" sz="2000">
                <a:solidFill>
                  <a:schemeClr val="tx1"/>
                </a:solidFill>
                <a:latin typeface="仿宋" pitchFamily="49" charset="-122"/>
                <a:ea typeface="仿宋" pitchFamily="49" charset="-122"/>
              </a:rPr>
              <a:t>《</a:t>
            </a:r>
            <a:r>
              <a:rPr lang="zh-CN" altLang="en-US" sz="2000">
                <a:solidFill>
                  <a:schemeClr val="tx1"/>
                </a:solidFill>
                <a:latin typeface="仿宋" pitchFamily="49" charset="-122"/>
                <a:ea typeface="仿宋" pitchFamily="49" charset="-122"/>
              </a:rPr>
              <a:t>乘坐非国内航空公司航班和改变中转地审批表</a:t>
            </a:r>
            <a:r>
              <a:rPr lang="en-US" altLang="zh-CN" sz="2000">
                <a:solidFill>
                  <a:schemeClr val="tx1"/>
                </a:solidFill>
                <a:latin typeface="仿宋" pitchFamily="49" charset="-122"/>
                <a:ea typeface="仿宋" pitchFamily="49" charset="-122"/>
              </a:rPr>
              <a:t>》</a:t>
            </a:r>
            <a:r>
              <a:rPr lang="zh-CN" altLang="en-US" sz="2000">
                <a:solidFill>
                  <a:schemeClr val="tx1"/>
                </a:solidFill>
                <a:latin typeface="仿宋" pitchFamily="49" charset="-122"/>
                <a:ea typeface="仿宋" pitchFamily="49" charset="-122"/>
              </a:rPr>
              <a:t>，事先报经单位外事部门和财务部门审批同意</a:t>
            </a:r>
            <a:r>
              <a:rPr lang="zh-CN" altLang="en-US" sz="2000" i="1">
                <a:solidFill>
                  <a:schemeClr val="tx1"/>
                </a:solidFill>
                <a:latin typeface="仿宋" pitchFamily="49" charset="-122"/>
                <a:ea typeface="仿宋" pitchFamily="49" charset="-122"/>
              </a:rPr>
              <a:t>。</a:t>
            </a:r>
            <a:endParaRPr lang="en-US" altLang="zh-CN" sz="2000" i="1">
              <a:solidFill>
                <a:schemeClr val="tx1"/>
              </a:solidFill>
              <a:latin typeface="仿宋" pitchFamily="49" charset="-122"/>
              <a:ea typeface="仿宋" pitchFamily="49" charset="-122"/>
            </a:endParaRPr>
          </a:p>
          <a:p>
            <a:pPr algn="r">
              <a:lnSpc>
                <a:spcPct val="120000"/>
              </a:lnSpc>
            </a:pPr>
            <a:r>
              <a:rPr lang="en-US" altLang="zh-CN" b="0" i="1">
                <a:solidFill>
                  <a:schemeClr val="tx1"/>
                </a:solidFill>
                <a:ea typeface="楷体" pitchFamily="49" charset="-122"/>
              </a:rPr>
              <a:t>   </a:t>
            </a:r>
            <a:r>
              <a:rPr lang="en-US" altLang="zh-CN" sz="1600" b="0" i="1">
                <a:solidFill>
                  <a:schemeClr val="tx1"/>
                </a:solidFill>
                <a:ea typeface="楷体" pitchFamily="49" charset="-122"/>
              </a:rPr>
              <a:t>——</a:t>
            </a:r>
            <a:r>
              <a:rPr lang="zh-CN" altLang="en-US" sz="1600" b="0">
                <a:solidFill>
                  <a:schemeClr val="tx1"/>
                </a:solidFill>
                <a:ea typeface="楷体" pitchFamily="49" charset="-122"/>
              </a:rPr>
              <a:t>财政部 中国民用航空局</a:t>
            </a:r>
            <a:r>
              <a:rPr lang="en-US" altLang="zh-CN" sz="1600" b="0">
                <a:solidFill>
                  <a:schemeClr val="tx1"/>
                </a:solidFill>
                <a:ea typeface="楷体" pitchFamily="49" charset="-122"/>
              </a:rPr>
              <a:t>《</a:t>
            </a:r>
            <a:r>
              <a:rPr lang="zh-CN" altLang="en-US" sz="1600" b="0">
                <a:solidFill>
                  <a:schemeClr val="tx1"/>
                </a:solidFill>
                <a:ea typeface="楷体" pitchFamily="49" charset="-122"/>
              </a:rPr>
              <a:t>关于加强公务机票购买管理有关事项的通知</a:t>
            </a:r>
            <a:r>
              <a:rPr lang="en-US" altLang="zh-CN" sz="1600" b="0">
                <a:solidFill>
                  <a:schemeClr val="tx1"/>
                </a:solidFill>
                <a:ea typeface="楷体" pitchFamily="49" charset="-122"/>
              </a:rPr>
              <a:t>》</a:t>
            </a:r>
            <a:endParaRPr lang="zh-CN" altLang="en-US" sz="1600" b="0">
              <a:solidFill>
                <a:schemeClr val="tx1"/>
              </a:solidFill>
              <a:ea typeface="楷体" pitchFamily="49" charset="-122"/>
            </a:endParaRPr>
          </a:p>
        </p:txBody>
      </p:sp>
      <p:pic>
        <p:nvPicPr>
          <p:cNvPr id="83973"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
          <p:cNvSpPr>
            <a:spLocks noChangeArrowheads="1"/>
          </p:cNvSpPr>
          <p:nvPr/>
        </p:nvSpPr>
        <p:spPr bwMode="auto">
          <a:xfrm>
            <a:off x="1000125" y="2438400"/>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关于直达航班</a:t>
            </a:r>
            <a:endParaRPr lang="zh-CN" altLang="en-US" sz="2400">
              <a:solidFill>
                <a:srgbClr val="C00000"/>
              </a:solidFill>
              <a:ea typeface="楷体" pitchFamily="49" charset="-122"/>
            </a:endParaRPr>
          </a:p>
        </p:txBody>
      </p:sp>
      <p:sp>
        <p:nvSpPr>
          <p:cNvPr id="84994"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84995"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、选择标准</a:t>
            </a:r>
          </a:p>
        </p:txBody>
      </p:sp>
      <p:pic>
        <p:nvPicPr>
          <p:cNvPr id="84996"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84997" name="Rectangle 7"/>
          <p:cNvSpPr>
            <a:spLocks noChangeArrowheads="1"/>
          </p:cNvSpPr>
          <p:nvPr/>
        </p:nvSpPr>
        <p:spPr bwMode="auto">
          <a:xfrm>
            <a:off x="539750" y="3141663"/>
            <a:ext cx="8128000" cy="1412875"/>
          </a:xfrm>
          <a:prstGeom prst="rect">
            <a:avLst/>
          </a:prstGeom>
          <a:noFill/>
          <a:ln w="9525">
            <a:noFill/>
            <a:miter lim="800000"/>
            <a:headEnd/>
            <a:tailEnd/>
          </a:ln>
        </p:spPr>
        <p:txBody>
          <a:bodyPr>
            <a:spAutoFit/>
          </a:bodyPr>
          <a:lstStyle/>
          <a:p>
            <a:pPr>
              <a:lnSpc>
                <a:spcPct val="120000"/>
              </a:lnSpc>
            </a:pPr>
            <a:r>
              <a:rPr lang="zh-CN" altLang="en-US" b="0">
                <a:solidFill>
                  <a:schemeClr val="tx1"/>
                </a:solidFill>
                <a:ea typeface="楷体" pitchFamily="49" charset="-122"/>
              </a:rPr>
              <a:t>    目前，我国航空公司实际承运的国际定期航班，可以覆盖</a:t>
            </a:r>
            <a:r>
              <a:rPr lang="en-US" altLang="zh-CN" b="0">
                <a:solidFill>
                  <a:schemeClr val="tx1"/>
                </a:solidFill>
                <a:ea typeface="楷体" pitchFamily="49" charset="-122"/>
              </a:rPr>
              <a:t>6</a:t>
            </a:r>
            <a:r>
              <a:rPr lang="zh-CN" altLang="en-US" b="0">
                <a:solidFill>
                  <a:schemeClr val="tx1"/>
                </a:solidFill>
                <a:ea typeface="楷体" pitchFamily="49" charset="-122"/>
              </a:rPr>
              <a:t>个大洲、</a:t>
            </a:r>
            <a:r>
              <a:rPr lang="en-US" altLang="zh-CN" b="0">
                <a:solidFill>
                  <a:schemeClr val="tx1"/>
                </a:solidFill>
                <a:ea typeface="楷体" pitchFamily="49" charset="-122"/>
              </a:rPr>
              <a:t>51</a:t>
            </a:r>
            <a:r>
              <a:rPr lang="zh-CN" altLang="en-US" b="0">
                <a:solidFill>
                  <a:schemeClr val="tx1"/>
                </a:solidFill>
                <a:ea typeface="楷体" pitchFamily="49" charset="-122"/>
              </a:rPr>
              <a:t>个国家和地区、</a:t>
            </a:r>
            <a:r>
              <a:rPr lang="en-US" altLang="zh-CN" b="0">
                <a:solidFill>
                  <a:schemeClr val="tx1"/>
                </a:solidFill>
                <a:ea typeface="楷体" pitchFamily="49" charset="-122"/>
              </a:rPr>
              <a:t>121</a:t>
            </a:r>
            <a:r>
              <a:rPr lang="zh-CN" altLang="en-US" b="0">
                <a:solidFill>
                  <a:schemeClr val="tx1"/>
                </a:solidFill>
                <a:ea typeface="楷体" pitchFamily="49" charset="-122"/>
              </a:rPr>
              <a:t>个通航城市。飞往上述国家（地区）通航城市的国内航空公司航班视同为直达航班。</a:t>
            </a:r>
          </a:p>
          <a:p>
            <a:pPr>
              <a:lnSpc>
                <a:spcPct val="120000"/>
              </a:lnSpc>
            </a:pPr>
            <a:endParaRPr lang="zh-CN" altLang="en-US" b="0">
              <a:solidFill>
                <a:schemeClr val="tx1"/>
              </a:solidFill>
              <a:ea typeface="楷体" pitchFamily="49"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ChangeArrowheads="1"/>
          </p:cNvSpPr>
          <p:nvPr/>
        </p:nvSpPr>
        <p:spPr bwMode="auto">
          <a:xfrm>
            <a:off x="1000125" y="2293938"/>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关于直达航班</a:t>
            </a:r>
            <a:endParaRPr lang="zh-CN" altLang="en-US" sz="2400">
              <a:solidFill>
                <a:srgbClr val="C00000"/>
              </a:solidFill>
              <a:ea typeface="楷体" pitchFamily="49" charset="-122"/>
            </a:endParaRPr>
          </a:p>
        </p:txBody>
      </p:sp>
      <p:sp>
        <p:nvSpPr>
          <p:cNvPr id="86018"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86019"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、选择标准</a:t>
            </a:r>
          </a:p>
        </p:txBody>
      </p:sp>
      <p:pic>
        <p:nvPicPr>
          <p:cNvPr id="86020"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graphicFrame>
        <p:nvGraphicFramePr>
          <p:cNvPr id="99515" name="Group 187"/>
          <p:cNvGraphicFramePr>
            <a:graphicFrameLocks noGrp="1"/>
          </p:cNvGraphicFramePr>
          <p:nvPr/>
        </p:nvGraphicFramePr>
        <p:xfrm>
          <a:off x="1331913" y="2781300"/>
          <a:ext cx="6480175" cy="3895728"/>
        </p:xfrm>
        <a:graphic>
          <a:graphicData uri="http://schemas.openxmlformats.org/drawingml/2006/table">
            <a:tbl>
              <a:tblPr/>
              <a:tblGrid>
                <a:gridCol w="612775"/>
                <a:gridCol w="982662"/>
                <a:gridCol w="2033588"/>
                <a:gridCol w="1169987"/>
                <a:gridCol w="1681163"/>
              </a:tblGrid>
              <a:tr h="325438">
                <a:tc>
                  <a:txBody>
                    <a:bodyPr/>
                    <a:lstStyle/>
                    <a:p>
                      <a:pPr marL="0" marR="0" lvl="0" indent="0" algn="ctr" defTabSz="914400" rtl="0" eaLnBrk="0" fontAlgn="base" latinLnBrk="0" hangingPunct="0">
                        <a:lnSpc>
                          <a:spcPct val="150000"/>
                        </a:lnSpc>
                        <a:spcBef>
                          <a:spcPts val="60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大洲</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所在国家</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通航城市</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所在国家</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通航城市</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5613">
                <a:tc rowSpan="17">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262626"/>
                          </a:solidFill>
                          <a:effectLst/>
                          <a:latin typeface="微软雅黑" pitchFamily="34" charset="-122"/>
                          <a:ea typeface="微软雅黑" pitchFamily="34" charset="-122"/>
                        </a:rPr>
                        <a:t>亚洲</a:t>
                      </a: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日本</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东京、大阪、福冈、冲绳、富山、冈山、广岛、静冈、鹿儿岛、名古屋、松山、仙台、小松、新泻、旭川、札幌、长崎</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c hMerge="1">
                  <a:txBody>
                    <a:bodyPr/>
                    <a:lstStyle/>
                    <a:p>
                      <a:endParaRPr lang="zh-CN" altLang="en-US"/>
                    </a:p>
                  </a:txBody>
                  <a:tcPr/>
                </a:tc>
              </a:tr>
              <a:tr h="20637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韩国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首尔、釜山、济州岛、江原道、大邱、光州、清州、务安</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CN" altLang="en-US"/>
                    </a:p>
                  </a:txBody>
                  <a:tcPr/>
                </a:tc>
                <a:tc hMerge="1">
                  <a:txBody>
                    <a:bodyPr/>
                    <a:lstStyle/>
                    <a:p>
                      <a:endParaRPr lang="zh-CN" altLang="en-US"/>
                    </a:p>
                  </a:txBody>
                  <a:tcPr/>
                </a:tc>
              </a:tr>
              <a:tr h="184150">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泰国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曼谷、普吉、清迈、清莱、喀比</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c hMerge="1">
                  <a:txBody>
                    <a:bodyPr/>
                    <a:lstStyle/>
                    <a:p>
                      <a:endParaRPr lang="zh-CN" altLang="en-US"/>
                    </a:p>
                  </a:txBody>
                  <a:tcPr/>
                </a:tc>
              </a:tr>
              <a:tr h="22542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马来西亚</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吉隆坡、槟城、沙巴</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吉尔吉斯斯坦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奥什、比什凯克</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6850">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缅甸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仰光、曼德勒、内比都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塔吉克斯坦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杜尚别、库德贾德</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2088">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印度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孟买、德里、加尔各答</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巴基斯坦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卡拉奇、伊斯兰堡</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367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越南</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河内、胡志明、岘港</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老挝</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琅勃拉邦、万象</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2088">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哈萨克斯坦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阿拉木图、阿斯塔纳</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柬埔寨</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金边、暹粒</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732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阿联酋</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迪拜、沙迦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孟加拉国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达卡</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8913">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朝鲜</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平壤</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尼泊尔</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加德满都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732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菲律宾</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马尼拉</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土耳其</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伊斯坦布尔</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732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格鲁吉亚</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第比利斯</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土库曼斯坦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阿什巴哈德</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3200">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阿塞拜疆</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巴库</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乌兹别克斯坦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塔什干</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8913">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马尔代夫</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马累</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新加坡</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新加坡</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732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毛里求斯</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毛里求斯</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伊朗</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德黑兰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8913">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蒙古</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乌兰巴托</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斯里兰卡</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科伦坡</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7325">
                <a:tc vMerge="1">
                  <a:txBody>
                    <a:bodyPr/>
                    <a:lstStyle/>
                    <a:p>
                      <a:endParaRPr lang="zh-CN"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印尼</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雅加达</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印度尼西亚</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巴厘岛</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9515"/>
                                        </p:tgtEl>
                                        <p:attrNameLst>
                                          <p:attrName>style.visibility</p:attrName>
                                        </p:attrNameLst>
                                      </p:cBhvr>
                                      <p:to>
                                        <p:strVal val="visible"/>
                                      </p:to>
                                    </p:set>
                                    <p:anim calcmode="lin" valueType="num">
                                      <p:cBhvr>
                                        <p:cTn id="7" dur="1000" fill="hold"/>
                                        <p:tgtEl>
                                          <p:spTgt spid="99515"/>
                                        </p:tgtEl>
                                        <p:attrNameLst>
                                          <p:attrName>ppt_x</p:attrName>
                                        </p:attrNameLst>
                                      </p:cBhvr>
                                      <p:tavLst>
                                        <p:tav tm="0">
                                          <p:val>
                                            <p:strVal val="#ppt_x-.2"/>
                                          </p:val>
                                        </p:tav>
                                        <p:tav tm="100000">
                                          <p:val>
                                            <p:strVal val="#ppt_x"/>
                                          </p:val>
                                        </p:tav>
                                      </p:tavLst>
                                    </p:anim>
                                    <p:anim calcmode="lin" valueType="num">
                                      <p:cBhvr>
                                        <p:cTn id="8" dur="1000" fill="hold"/>
                                        <p:tgtEl>
                                          <p:spTgt spid="995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99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5"/>
          <p:cNvSpPr>
            <a:spLocks noChangeArrowheads="1"/>
          </p:cNvSpPr>
          <p:nvPr/>
        </p:nvSpPr>
        <p:spPr bwMode="auto">
          <a:xfrm>
            <a:off x="1000125" y="2293938"/>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关于直达航班</a:t>
            </a:r>
            <a:endParaRPr lang="zh-CN" altLang="en-US" sz="2400">
              <a:solidFill>
                <a:srgbClr val="C00000"/>
              </a:solidFill>
              <a:ea typeface="楷体" pitchFamily="49" charset="-122"/>
            </a:endParaRPr>
          </a:p>
        </p:txBody>
      </p:sp>
      <p:sp>
        <p:nvSpPr>
          <p:cNvPr id="87042"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87043"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、选择标准</a:t>
            </a:r>
          </a:p>
        </p:txBody>
      </p:sp>
      <p:pic>
        <p:nvPicPr>
          <p:cNvPr id="87044"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graphicFrame>
        <p:nvGraphicFramePr>
          <p:cNvPr id="15" name="表格 14"/>
          <p:cNvGraphicFramePr>
            <a:graphicFrameLocks noGrp="1"/>
          </p:cNvGraphicFramePr>
          <p:nvPr/>
        </p:nvGraphicFramePr>
        <p:xfrm>
          <a:off x="1476375" y="2924175"/>
          <a:ext cx="6192838" cy="3313116"/>
        </p:xfrm>
        <a:graphic>
          <a:graphicData uri="http://schemas.openxmlformats.org/drawingml/2006/table">
            <a:tbl>
              <a:tblPr/>
              <a:tblGrid>
                <a:gridCol w="817563"/>
                <a:gridCol w="1287462"/>
                <a:gridCol w="1400175"/>
                <a:gridCol w="1285875"/>
                <a:gridCol w="390525"/>
                <a:gridCol w="1011238"/>
              </a:tblGrid>
              <a:tr h="554038">
                <a:tc>
                  <a:txBody>
                    <a:bodyPr/>
                    <a:lstStyle/>
                    <a:p>
                      <a:pPr marL="0" marR="0" lvl="0" indent="0" algn="ctr" defTabSz="914400" rtl="0" eaLnBrk="0" fontAlgn="base" latinLnBrk="0" hangingPunct="0">
                        <a:lnSpc>
                          <a:spcPct val="150000"/>
                        </a:lnSpc>
                        <a:spcBef>
                          <a:spcPts val="60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大洲</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所在国家</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通航城市</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所在国家</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微软雅黑" pitchFamily="34" charset="-122"/>
                          <a:ea typeface="微软雅黑" pitchFamily="34" charset="-122"/>
                        </a:rPr>
                        <a:t>通航城市</a:t>
                      </a:r>
                      <a:endParaRPr kumimoji="0" lang="zh-CN" altLang="zh-CN" sz="1100" b="1" i="0" u="none" strike="noStrike" cap="none" normalizeH="0" baseline="0" smtClean="0">
                        <a:ln>
                          <a:noFill/>
                        </a:ln>
                        <a:solidFill>
                          <a:srgbClr val="FFFFFF"/>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r>
              <a:tr h="303213">
                <a:tc rowSpan="8">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262626"/>
                          </a:solidFill>
                          <a:effectLst/>
                          <a:latin typeface="微软雅黑" pitchFamily="34" charset="-122"/>
                          <a:ea typeface="微软雅黑" pitchFamily="34" charset="-122"/>
                        </a:rPr>
                        <a:t>欧洲</a:t>
                      </a: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英国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伦敦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奥地利</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维也纳</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r>
              <a:tr h="3032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法国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巴黎</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比利时</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布鲁塞尔</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CN" altLang="en-US"/>
                    </a:p>
                  </a:txBody>
                  <a:tcPr/>
                </a:tc>
              </a:tr>
              <a:tr h="30162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瑞士</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日内瓦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荷兰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阿姆斯特丹</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r>
              <a:tr h="3032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希腊</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雅典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瑞典</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斯德哥尔摩</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CN" altLang="en-US"/>
                    </a:p>
                  </a:txBody>
                  <a:tcPr/>
                </a:tc>
              </a:tr>
              <a:tr h="587375">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俄罗斯</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4">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莫斯科、圣彼得堡、新西伯利亚、伊尔库兹克、赤塔、符拉迪沃斯托克（海参威）</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540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德国</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4">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柏林、法兰克福、慕尼黑、杜塞尔多夫</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32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西班牙</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4">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巴塞罗那、马德里</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321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意大利</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3">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罗马、米兰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ChangeArrowheads="1"/>
          </p:cNvSpPr>
          <p:nvPr/>
        </p:nvSpPr>
        <p:spPr bwMode="auto">
          <a:xfrm>
            <a:off x="1000125" y="2349500"/>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关于直达航班</a:t>
            </a:r>
            <a:endParaRPr lang="zh-CN" altLang="en-US" sz="2400">
              <a:solidFill>
                <a:srgbClr val="C00000"/>
              </a:solidFill>
              <a:ea typeface="楷体" pitchFamily="49" charset="-122"/>
            </a:endParaRPr>
          </a:p>
        </p:txBody>
      </p:sp>
      <p:sp>
        <p:nvSpPr>
          <p:cNvPr id="88066"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88067"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1</a:t>
            </a:r>
            <a:r>
              <a:rPr lang="zh-CN" altLang="en-US" sz="2400" b="0">
                <a:solidFill>
                  <a:schemeClr val="tx1"/>
                </a:solidFill>
                <a:latin typeface="黑体" pitchFamily="49" charset="-122"/>
                <a:ea typeface="黑体" pitchFamily="49" charset="-122"/>
              </a:rPr>
              <a:t>、选择标准</a:t>
            </a:r>
          </a:p>
        </p:txBody>
      </p:sp>
      <p:pic>
        <p:nvPicPr>
          <p:cNvPr id="88068"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graphicFrame>
        <p:nvGraphicFramePr>
          <p:cNvPr id="12" name="表格 11"/>
          <p:cNvGraphicFramePr>
            <a:graphicFrameLocks noGrp="1"/>
          </p:cNvGraphicFramePr>
          <p:nvPr/>
        </p:nvGraphicFramePr>
        <p:xfrm>
          <a:off x="1295400" y="2997200"/>
          <a:ext cx="6516688" cy="3168652"/>
        </p:xfrm>
        <a:graphic>
          <a:graphicData uri="http://schemas.openxmlformats.org/drawingml/2006/table">
            <a:tbl>
              <a:tblPr/>
              <a:tblGrid>
                <a:gridCol w="1066800"/>
                <a:gridCol w="1303338"/>
                <a:gridCol w="4146550"/>
              </a:tblGrid>
              <a:tr h="527050">
                <a:tc>
                  <a:txBody>
                    <a:bodyPr/>
                    <a:lstStyle/>
                    <a:p>
                      <a:pPr marL="0" marR="0" lvl="0" indent="0" algn="ctr" defTabSz="914400" rtl="0" eaLnBrk="0" fontAlgn="base" latinLnBrk="0" hangingPunct="0">
                        <a:lnSpc>
                          <a:spcPct val="150000"/>
                        </a:lnSpc>
                        <a:spcBef>
                          <a:spcPts val="60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Calibri" pitchFamily="34" charset="0"/>
                          <a:ea typeface="微软雅黑" pitchFamily="34" charset="-122"/>
                        </a:rPr>
                        <a:t>大洲</a:t>
                      </a:r>
                      <a:endParaRPr kumimoji="0" lang="zh-CN" altLang="zh-CN" sz="1100" b="1" i="0" u="none" strike="noStrike" cap="none" normalizeH="0" baseline="0" smtClean="0">
                        <a:ln>
                          <a:noFill/>
                        </a:ln>
                        <a:solidFill>
                          <a:srgbClr val="FFFFFF"/>
                        </a:solidFill>
                        <a:effectLst/>
                        <a:latin typeface="Calibri" pitchFamily="34" charset="0"/>
                        <a:ea typeface="宋体"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Calibri" pitchFamily="34" charset="0"/>
                          <a:ea typeface="微软雅黑" pitchFamily="34" charset="-122"/>
                        </a:rPr>
                        <a:t>所在国家</a:t>
                      </a:r>
                      <a:endParaRPr kumimoji="0" lang="zh-CN" altLang="zh-CN" sz="1100" b="1" i="0" u="none" strike="noStrike" cap="none" normalizeH="0" baseline="0" smtClean="0">
                        <a:ln>
                          <a:noFill/>
                        </a:ln>
                        <a:solidFill>
                          <a:srgbClr val="FFFFFF"/>
                        </a:solidFill>
                        <a:effectLst/>
                        <a:latin typeface="Calibri" pitchFamily="34" charset="0"/>
                        <a:ea typeface="宋体"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en-US" sz="1100" b="1" i="0" u="none" strike="noStrike" cap="none" normalizeH="0" baseline="0" smtClean="0">
                          <a:ln>
                            <a:noFill/>
                          </a:ln>
                          <a:solidFill>
                            <a:srgbClr val="FFFFFF"/>
                          </a:solidFill>
                          <a:effectLst/>
                          <a:latin typeface="Calibri" pitchFamily="34" charset="0"/>
                          <a:ea typeface="微软雅黑" pitchFamily="34" charset="-122"/>
                        </a:rPr>
                        <a:t>通航城市</a:t>
                      </a:r>
                      <a:endParaRPr kumimoji="0" lang="zh-CN" altLang="zh-CN" sz="1100" b="1" i="0" u="none" strike="noStrike" cap="none" normalizeH="0" baseline="0" smtClean="0">
                        <a:ln>
                          <a:noFill/>
                        </a:ln>
                        <a:solidFill>
                          <a:srgbClr val="FFFFFF"/>
                        </a:solidFill>
                        <a:effectLst/>
                        <a:latin typeface="Calibri" pitchFamily="34" charset="0"/>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292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262626"/>
                          </a:solidFill>
                          <a:effectLst/>
                          <a:latin typeface="微软雅黑" pitchFamily="34" charset="-122"/>
                          <a:ea typeface="微软雅黑" pitchFamily="34" charset="-122"/>
                        </a:rPr>
                        <a:t>北美洲</a:t>
                      </a: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262626"/>
                          </a:solidFill>
                          <a:effectLst/>
                          <a:latin typeface="微软雅黑" pitchFamily="34" charset="-122"/>
                          <a:ea typeface="微软雅黑" pitchFamily="34" charset="-122"/>
                        </a:rPr>
                        <a:t>美国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262626"/>
                          </a:solidFill>
                          <a:effectLst/>
                          <a:latin typeface="微软雅黑" pitchFamily="34" charset="-122"/>
                          <a:ea typeface="微软雅黑" pitchFamily="34" charset="-122"/>
                        </a:rPr>
                        <a:t>波士顿、华盛顿、旧金山、洛杉矶、纽约、西雅图、夏威夷、休斯敦、芝加哥</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4813">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262626"/>
                          </a:solidFill>
                          <a:effectLst/>
                          <a:latin typeface="微软雅黑" pitchFamily="34" charset="-122"/>
                          <a:ea typeface="微软雅黑" pitchFamily="34" charset="-122"/>
                        </a:rPr>
                        <a:t>加拿大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262626"/>
                          </a:solidFill>
                          <a:effectLst/>
                          <a:latin typeface="微软雅黑" pitchFamily="34" charset="-122"/>
                          <a:ea typeface="微软雅黑" pitchFamily="34" charset="-122"/>
                        </a:rPr>
                        <a:t>多伦多、温哥华</a:t>
                      </a:r>
                      <a:endParaRPr kumimoji="0" lang="en-US" altLang="zh-CN" sz="1100" b="0" i="0" u="none" strike="noStrike" cap="none" normalizeH="0" baseline="0" smtClean="0">
                        <a:ln>
                          <a:noFill/>
                        </a:ln>
                        <a:solidFill>
                          <a:srgbClr val="262626"/>
                        </a:solidFill>
                        <a:effectLst/>
                        <a:latin typeface="微软雅黑" pitchFamily="34" charset="-122"/>
                        <a:ea typeface="微软雅黑" pitchFamily="34" charset="-122"/>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48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262626"/>
                          </a:solidFill>
                          <a:effectLst/>
                          <a:latin typeface="微软雅黑" pitchFamily="34" charset="-122"/>
                          <a:ea typeface="微软雅黑" pitchFamily="34" charset="-122"/>
                        </a:rPr>
                        <a:t>南美洲</a:t>
                      </a: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262626"/>
                          </a:solidFill>
                          <a:effectLst/>
                          <a:latin typeface="微软雅黑" pitchFamily="34" charset="-122"/>
                          <a:ea typeface="微软雅黑" pitchFamily="34" charset="-122"/>
                        </a:rPr>
                        <a:t>巴西</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262626"/>
                          </a:solidFill>
                          <a:effectLst/>
                          <a:latin typeface="微软雅黑" pitchFamily="34" charset="-122"/>
                          <a:ea typeface="微软雅黑" pitchFamily="34" charset="-122"/>
                        </a:rPr>
                        <a:t>圣保罗</a:t>
                      </a:r>
                      <a:endParaRPr kumimoji="0" lang="en-US" altLang="zh-CN" sz="1100" b="0" i="0" u="none" strike="noStrike" cap="none" normalizeH="0" baseline="0" smtClean="0">
                        <a:ln>
                          <a:noFill/>
                        </a:ln>
                        <a:solidFill>
                          <a:srgbClr val="262626"/>
                        </a:solidFill>
                        <a:effectLst/>
                        <a:latin typeface="微软雅黑" pitchFamily="34" charset="-122"/>
                        <a:ea typeface="微软雅黑" pitchFamily="34" charset="-122"/>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13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262626"/>
                          </a:solidFill>
                          <a:effectLst/>
                          <a:latin typeface="微软雅黑" pitchFamily="34" charset="-122"/>
                          <a:ea typeface="微软雅黑" pitchFamily="34" charset="-122"/>
                        </a:rPr>
                        <a:t>大洋洲</a:t>
                      </a: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澳大利亚</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悉尼、墨尔本、布里斯班、珀斯</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9400">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新西兰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奥克兰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33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262626"/>
                          </a:solidFill>
                          <a:effectLst/>
                          <a:latin typeface="微软雅黑" pitchFamily="34" charset="-122"/>
                          <a:ea typeface="微软雅黑" pitchFamily="34" charset="-122"/>
                        </a:rPr>
                        <a:t>非洲</a:t>
                      </a:r>
                      <a:endParaRPr kumimoji="0" lang="en-US" altLang="zh-CN" sz="1100" b="1" i="0" u="none" strike="noStrike" cap="none" normalizeH="0" baseline="0" smtClean="0">
                        <a:ln>
                          <a:noFill/>
                        </a:ln>
                        <a:solidFill>
                          <a:srgbClr val="262626"/>
                        </a:solidFill>
                        <a:effectLst/>
                        <a:latin typeface="微软雅黑" pitchFamily="34" charset="-122"/>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肯尼亚</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内罗毕</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34963">
                <a:tc vMerge="1">
                  <a:txBody>
                    <a:bodyPr/>
                    <a:lstStyle/>
                    <a:p>
                      <a:endParaRPr lang="zh-CN"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苏丹</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微软雅黑" pitchFamily="34" charset="-122"/>
                          <a:ea typeface="微软雅黑" pitchFamily="34" charset="-122"/>
                        </a:rPr>
                        <a:t>朱巴</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 name="TextBox 6"/>
          <p:cNvSpPr txBox="1">
            <a:spLocks noChangeArrowheads="1"/>
          </p:cNvSpPr>
          <p:nvPr/>
        </p:nvSpPr>
        <p:spPr bwMode="auto">
          <a:xfrm>
            <a:off x="1223963" y="6237288"/>
            <a:ext cx="5868987" cy="304800"/>
          </a:xfrm>
          <a:prstGeom prst="rect">
            <a:avLst/>
          </a:prstGeom>
          <a:noFill/>
          <a:ln w="9525">
            <a:noFill/>
            <a:miter lim="800000"/>
            <a:headEnd/>
            <a:tailEnd/>
          </a:ln>
        </p:spPr>
        <p:txBody>
          <a:bodyPr>
            <a:spAutoFit/>
          </a:bodyPr>
          <a:lstStyle/>
          <a:p>
            <a:r>
              <a:rPr lang="zh-CN" altLang="en-US" sz="1400">
                <a:solidFill>
                  <a:schemeClr val="tx1"/>
                </a:solidFill>
                <a:ea typeface="楷体" pitchFamily="49" charset="-122"/>
              </a:rPr>
              <a:t>注：上述通航城市信息仅供参考，实际情况以各航空公司为准。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05"/>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 calcmode="lin" valueType="num">
                                      <p:cBhvr>
                                        <p:cTn id="9" dur="500" fill="hold"/>
                                        <p:tgtEl>
                                          <p:spTgt spid="12"/>
                                        </p:tgtEl>
                                        <p:attrNameLst>
                                          <p:attrName>ppt_x</p:attrName>
                                        </p:attrNameLst>
                                      </p:cBhvr>
                                      <p:tavLst>
                                        <p:tav tm="0">
                                          <p:val>
                                            <p:strVal val="#ppt_x-.2"/>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89090"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89091"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89092" name="Text Box 7"/>
          <p:cNvSpPr txBox="1">
            <a:spLocks noChangeArrowheads="1"/>
          </p:cNvSpPr>
          <p:nvPr/>
        </p:nvSpPr>
        <p:spPr bwMode="auto">
          <a:xfrm>
            <a:off x="1116013" y="2276475"/>
            <a:ext cx="7129462" cy="752475"/>
          </a:xfrm>
          <a:prstGeom prst="rect">
            <a:avLst/>
          </a:prstGeom>
          <a:noFill/>
          <a:ln w="9525">
            <a:noFill/>
            <a:miter lim="800000"/>
            <a:headEnd/>
            <a:tailEnd/>
          </a:ln>
        </p:spPr>
        <p:txBody>
          <a:bodyPr>
            <a:spAutoFit/>
          </a:bodyPr>
          <a:lstStyle/>
          <a:p>
            <a:pPr>
              <a:lnSpc>
                <a:spcPct val="120000"/>
              </a:lnSpc>
            </a:pPr>
            <a:r>
              <a:rPr lang="zh-CN" altLang="en-US">
                <a:solidFill>
                  <a:schemeClr val="tx1"/>
                </a:solidFill>
                <a:latin typeface="Arial" charset="0"/>
                <a:ea typeface="楷体" pitchFamily="49" charset="-122"/>
              </a:rPr>
              <a:t>①</a:t>
            </a:r>
            <a:r>
              <a:rPr lang="zh-CN" altLang="en-US" b="0">
                <a:solidFill>
                  <a:schemeClr val="tx1"/>
                </a:solidFill>
                <a:latin typeface="Arial" charset="0"/>
                <a:ea typeface="楷体" pitchFamily="49" charset="-122"/>
              </a:rPr>
              <a:t>目的地城市为我国航空公司已通航城市的，购票人必须选择我国航</a:t>
            </a:r>
          </a:p>
          <a:p>
            <a:pPr>
              <a:lnSpc>
                <a:spcPct val="120000"/>
              </a:lnSpc>
            </a:pPr>
            <a:r>
              <a:rPr lang="zh-CN" altLang="en-US" b="0">
                <a:solidFill>
                  <a:schemeClr val="tx1"/>
                </a:solidFill>
                <a:latin typeface="Arial" charset="0"/>
                <a:ea typeface="楷体" pitchFamily="49" charset="-122"/>
              </a:rPr>
              <a:t>    空公司承运的航班，不得选择国外航空公司航班。</a:t>
            </a:r>
          </a:p>
        </p:txBody>
      </p:sp>
      <p:pic>
        <p:nvPicPr>
          <p:cNvPr id="89093" name="图片 37" descr="C:\Users\caacsc\Desktop\审批单说明-洛杉矶为例.jpg"/>
          <p:cNvPicPr>
            <a:picLocks noChangeAspect="1" noChangeArrowheads="1"/>
          </p:cNvPicPr>
          <p:nvPr/>
        </p:nvPicPr>
        <p:blipFill>
          <a:blip r:embed="rId3"/>
          <a:srcRect l="11319" t="7578" r="819"/>
          <a:stretch>
            <a:fillRect/>
          </a:stretch>
        </p:blipFill>
        <p:spPr bwMode="auto">
          <a:xfrm>
            <a:off x="576263" y="3141663"/>
            <a:ext cx="7956550" cy="3481387"/>
          </a:xfrm>
          <a:prstGeom prst="rect">
            <a:avLst/>
          </a:prstGeom>
          <a:noFill/>
          <a:ln w="9525">
            <a:noFill/>
            <a:miter lim="800000"/>
            <a:headEnd/>
            <a:tailEnd/>
          </a:ln>
        </p:spPr>
      </p:pic>
      <p:sp>
        <p:nvSpPr>
          <p:cNvPr id="89094" name="Text Box 9"/>
          <p:cNvSpPr txBox="1">
            <a:spLocks noChangeArrowheads="1"/>
          </p:cNvSpPr>
          <p:nvPr/>
        </p:nvSpPr>
        <p:spPr bwMode="auto">
          <a:xfrm>
            <a:off x="611188" y="3213100"/>
            <a:ext cx="2016125" cy="366713"/>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ea typeface="楷体" pitchFamily="49" charset="-122"/>
              </a:rPr>
              <a:t>—</a:t>
            </a:r>
            <a:r>
              <a:rPr lang="zh-CN" altLang="en-US">
                <a:solidFill>
                  <a:schemeClr val="tx1"/>
                </a:solidFill>
                <a:latin typeface="Arial" charset="0"/>
                <a:ea typeface="楷体" pitchFamily="49" charset="-122"/>
              </a:rPr>
              <a:t>洛杉矶</a:t>
            </a:r>
          </a:p>
        </p:txBody>
      </p:sp>
      <p:grpSp>
        <p:nvGrpSpPr>
          <p:cNvPr id="89095" name="Group 11"/>
          <p:cNvGrpSpPr>
            <a:grpSpLocks/>
          </p:cNvGrpSpPr>
          <p:nvPr/>
        </p:nvGrpSpPr>
        <p:grpSpPr bwMode="auto">
          <a:xfrm>
            <a:off x="7380288" y="4221163"/>
            <a:ext cx="1152525" cy="503237"/>
            <a:chOff x="4649" y="2659"/>
            <a:chExt cx="726" cy="317"/>
          </a:xfrm>
        </p:grpSpPr>
        <p:sp>
          <p:nvSpPr>
            <p:cNvPr id="89096" name="AutoShape 11"/>
            <p:cNvSpPr>
              <a:spLocks noChangeArrowheads="1"/>
            </p:cNvSpPr>
            <p:nvPr/>
          </p:nvSpPr>
          <p:spPr bwMode="auto">
            <a:xfrm>
              <a:off x="4649" y="2659"/>
              <a:ext cx="726" cy="317"/>
            </a:xfrm>
            <a:prstGeom prst="wedgeRoundRectCallout">
              <a:avLst>
                <a:gd name="adj1" fmla="val -100690"/>
                <a:gd name="adj2" fmla="val 78708"/>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89097" name="Text Box 9"/>
            <p:cNvSpPr txBox="1">
              <a:spLocks noChangeArrowheads="1"/>
            </p:cNvSpPr>
            <p:nvPr/>
          </p:nvSpPr>
          <p:spPr bwMode="auto">
            <a:xfrm>
              <a:off x="4683" y="2700"/>
              <a:ext cx="692" cy="231"/>
            </a:xfrm>
            <a:prstGeom prst="rect">
              <a:avLst/>
            </a:prstGeom>
            <a:noFill/>
            <a:ln w="9525">
              <a:noFill/>
              <a:miter lim="800000"/>
              <a:headEnd/>
              <a:tailEnd/>
            </a:ln>
          </p:spPr>
          <p:txBody>
            <a:bodyPr wrap="none">
              <a:spAutoFit/>
            </a:bodyPr>
            <a:lstStyle/>
            <a:p>
              <a:pPr algn="ctr"/>
              <a:r>
                <a:rPr lang="zh-CN" altLang="en-US" b="0">
                  <a:solidFill>
                    <a:schemeClr val="tx1"/>
                  </a:solidFill>
                  <a:latin typeface="Arial" charset="0"/>
                  <a:ea typeface="楷体" pitchFamily="49" charset="-122"/>
                </a:rPr>
                <a:t>通航城市</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0114"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0115"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0116" name="Text Box 5"/>
          <p:cNvSpPr txBox="1">
            <a:spLocks noChangeArrowheads="1"/>
          </p:cNvSpPr>
          <p:nvPr/>
        </p:nvSpPr>
        <p:spPr bwMode="auto">
          <a:xfrm>
            <a:off x="1116013" y="2276475"/>
            <a:ext cx="7129462" cy="752475"/>
          </a:xfrm>
          <a:prstGeom prst="rect">
            <a:avLst/>
          </a:prstGeom>
          <a:noFill/>
          <a:ln w="9525">
            <a:noFill/>
            <a:miter lim="800000"/>
            <a:headEnd/>
            <a:tailEnd/>
          </a:ln>
        </p:spPr>
        <p:txBody>
          <a:bodyPr>
            <a:spAutoFit/>
          </a:bodyPr>
          <a:lstStyle/>
          <a:p>
            <a:pPr>
              <a:lnSpc>
                <a:spcPct val="120000"/>
              </a:lnSpc>
            </a:pPr>
            <a:r>
              <a:rPr lang="zh-CN" altLang="en-US">
                <a:solidFill>
                  <a:schemeClr val="tx1"/>
                </a:solidFill>
                <a:latin typeface="Arial" charset="0"/>
                <a:ea typeface="楷体" pitchFamily="49" charset="-122"/>
              </a:rPr>
              <a:t>①</a:t>
            </a:r>
            <a:r>
              <a:rPr lang="zh-CN" altLang="en-US" b="0">
                <a:solidFill>
                  <a:schemeClr val="tx1"/>
                </a:solidFill>
                <a:latin typeface="Arial" charset="0"/>
                <a:ea typeface="楷体" pitchFamily="49" charset="-122"/>
              </a:rPr>
              <a:t>目的地城市为我国航空公司已通航城市的，购票人必须选择我国航</a:t>
            </a:r>
          </a:p>
          <a:p>
            <a:pPr>
              <a:lnSpc>
                <a:spcPct val="120000"/>
              </a:lnSpc>
            </a:pPr>
            <a:r>
              <a:rPr lang="zh-CN" altLang="en-US" b="0">
                <a:solidFill>
                  <a:schemeClr val="tx1"/>
                </a:solidFill>
                <a:latin typeface="Arial" charset="0"/>
                <a:ea typeface="楷体" pitchFamily="49" charset="-122"/>
              </a:rPr>
              <a:t>    空公司承运的航班，不得选择国外航空公司航班。</a:t>
            </a:r>
          </a:p>
        </p:txBody>
      </p:sp>
      <p:pic>
        <p:nvPicPr>
          <p:cNvPr id="90117" name="图片 8" descr="C:\Users\caacsc\Desktop\审批单说明-吉隆坡为例.jpg"/>
          <p:cNvPicPr>
            <a:picLocks noChangeAspect="1" noChangeArrowheads="1"/>
          </p:cNvPicPr>
          <p:nvPr/>
        </p:nvPicPr>
        <p:blipFill>
          <a:blip r:embed="rId3"/>
          <a:srcRect/>
          <a:stretch>
            <a:fillRect/>
          </a:stretch>
        </p:blipFill>
        <p:spPr bwMode="auto">
          <a:xfrm>
            <a:off x="827088" y="3068638"/>
            <a:ext cx="7451725" cy="3625850"/>
          </a:xfrm>
          <a:prstGeom prst="rect">
            <a:avLst/>
          </a:prstGeom>
          <a:noFill/>
          <a:ln w="9525">
            <a:noFill/>
            <a:miter lim="800000"/>
            <a:headEnd/>
            <a:tailEnd/>
          </a:ln>
        </p:spPr>
      </p:pic>
      <p:sp>
        <p:nvSpPr>
          <p:cNvPr id="90118" name="Text Box 7"/>
          <p:cNvSpPr txBox="1">
            <a:spLocks noChangeArrowheads="1"/>
          </p:cNvSpPr>
          <p:nvPr/>
        </p:nvSpPr>
        <p:spPr bwMode="auto">
          <a:xfrm>
            <a:off x="900113" y="3141663"/>
            <a:ext cx="2016125" cy="366712"/>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ea typeface="楷体" pitchFamily="49" charset="-122"/>
              </a:rPr>
              <a:t>—</a:t>
            </a:r>
            <a:r>
              <a:rPr lang="zh-CN" altLang="en-US">
                <a:solidFill>
                  <a:schemeClr val="tx1"/>
                </a:solidFill>
                <a:latin typeface="Arial" charset="0"/>
                <a:ea typeface="楷体" pitchFamily="49" charset="-122"/>
              </a:rPr>
              <a:t>吉隆坡</a:t>
            </a:r>
          </a:p>
        </p:txBody>
      </p:sp>
      <p:sp>
        <p:nvSpPr>
          <p:cNvPr id="90119" name="AutoShape 11"/>
          <p:cNvSpPr>
            <a:spLocks noChangeArrowheads="1"/>
          </p:cNvSpPr>
          <p:nvPr/>
        </p:nvSpPr>
        <p:spPr bwMode="auto">
          <a:xfrm>
            <a:off x="1403350" y="3573463"/>
            <a:ext cx="2657475" cy="431800"/>
          </a:xfrm>
          <a:prstGeom prst="wedgeRoundRectCallout">
            <a:avLst>
              <a:gd name="adj1" fmla="val 65532"/>
              <a:gd name="adj2" fmla="val 108454"/>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0120" name="Text Box 9"/>
          <p:cNvSpPr txBox="1">
            <a:spLocks noChangeArrowheads="1"/>
          </p:cNvSpPr>
          <p:nvPr/>
        </p:nvSpPr>
        <p:spPr bwMode="auto">
          <a:xfrm>
            <a:off x="1403350" y="3573463"/>
            <a:ext cx="2684463" cy="366712"/>
          </a:xfrm>
          <a:prstGeom prst="rect">
            <a:avLst/>
          </a:prstGeom>
          <a:noFill/>
          <a:ln w="9525">
            <a:noFill/>
            <a:miter lim="800000"/>
            <a:headEnd/>
            <a:tailEnd/>
          </a:ln>
        </p:spPr>
        <p:txBody>
          <a:bodyPr>
            <a:spAutoFit/>
          </a:bodyPr>
          <a:lstStyle/>
          <a:p>
            <a:pPr algn="ctr"/>
            <a:r>
              <a:rPr lang="zh-CN" altLang="en-US" b="0">
                <a:solidFill>
                  <a:schemeClr val="tx1"/>
                </a:solidFill>
                <a:latin typeface="Arial" charset="0"/>
                <a:ea typeface="楷体" pitchFamily="49" charset="-122"/>
              </a:rPr>
              <a:t>国外航空公司直达航班</a:t>
            </a:r>
          </a:p>
        </p:txBody>
      </p:sp>
      <p:sp>
        <p:nvSpPr>
          <p:cNvPr id="90121" name="AutoShape 11"/>
          <p:cNvSpPr>
            <a:spLocks noChangeArrowheads="1"/>
          </p:cNvSpPr>
          <p:nvPr/>
        </p:nvSpPr>
        <p:spPr bwMode="auto">
          <a:xfrm>
            <a:off x="5580063" y="4437063"/>
            <a:ext cx="2663825" cy="504825"/>
          </a:xfrm>
          <a:prstGeom prst="wedgeRoundRectCallout">
            <a:avLst>
              <a:gd name="adj1" fmla="val -82060"/>
              <a:gd name="adj2" fmla="val 97171"/>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0122" name="Text Box 18"/>
          <p:cNvSpPr txBox="1">
            <a:spLocks noChangeArrowheads="1"/>
          </p:cNvSpPr>
          <p:nvPr/>
        </p:nvSpPr>
        <p:spPr bwMode="auto">
          <a:xfrm>
            <a:off x="5508625" y="4514850"/>
            <a:ext cx="2813050" cy="366713"/>
          </a:xfrm>
          <a:prstGeom prst="rect">
            <a:avLst/>
          </a:prstGeom>
          <a:noFill/>
          <a:ln w="9525">
            <a:noFill/>
            <a:miter lim="800000"/>
            <a:headEnd/>
            <a:tailEnd/>
          </a:ln>
        </p:spPr>
        <p:txBody>
          <a:bodyPr wrap="none">
            <a:spAutoFit/>
          </a:bodyPr>
          <a:lstStyle/>
          <a:p>
            <a:r>
              <a:rPr lang="zh-CN" altLang="en-US" b="0">
                <a:solidFill>
                  <a:schemeClr val="tx1"/>
                </a:solidFill>
                <a:ea typeface="楷体" pitchFamily="49" charset="-122"/>
              </a:rPr>
              <a:t>自广州飞往吉隆坡的航班 </a:t>
            </a:r>
          </a:p>
        </p:txBody>
      </p:sp>
      <p:sp>
        <p:nvSpPr>
          <p:cNvPr id="90123" name="AutoShape 11"/>
          <p:cNvSpPr>
            <a:spLocks noChangeArrowheads="1"/>
          </p:cNvSpPr>
          <p:nvPr/>
        </p:nvSpPr>
        <p:spPr bwMode="auto">
          <a:xfrm>
            <a:off x="971550" y="6092825"/>
            <a:ext cx="1368425" cy="431800"/>
          </a:xfrm>
          <a:prstGeom prst="wedgeRoundRectCallout">
            <a:avLst>
              <a:gd name="adj1" fmla="val 153944"/>
              <a:gd name="adj2" fmla="val 29778"/>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0124" name="Text Box 13"/>
          <p:cNvSpPr txBox="1">
            <a:spLocks noChangeArrowheads="1"/>
          </p:cNvSpPr>
          <p:nvPr/>
        </p:nvSpPr>
        <p:spPr bwMode="auto">
          <a:xfrm>
            <a:off x="1095375" y="6086475"/>
            <a:ext cx="1098550" cy="366713"/>
          </a:xfrm>
          <a:prstGeom prst="rect">
            <a:avLst/>
          </a:prstGeom>
          <a:noFill/>
          <a:ln w="9525">
            <a:noFill/>
            <a:miter lim="800000"/>
            <a:headEnd/>
            <a:tailEnd/>
          </a:ln>
        </p:spPr>
        <p:txBody>
          <a:bodyPr wrap="none">
            <a:spAutoFit/>
          </a:bodyPr>
          <a:lstStyle/>
          <a:p>
            <a:r>
              <a:rPr lang="zh-CN" altLang="en-US" b="0">
                <a:solidFill>
                  <a:schemeClr val="tx1"/>
                </a:solidFill>
              </a:rPr>
              <a:t>通航城市</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1138"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1139"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1140" name="Text Box 5"/>
          <p:cNvSpPr txBox="1">
            <a:spLocks noChangeArrowheads="1"/>
          </p:cNvSpPr>
          <p:nvPr/>
        </p:nvSpPr>
        <p:spPr bwMode="auto">
          <a:xfrm>
            <a:off x="1116013" y="2276475"/>
            <a:ext cx="7200900" cy="1190625"/>
          </a:xfrm>
          <a:prstGeom prst="rect">
            <a:avLst/>
          </a:prstGeom>
          <a:noFill/>
          <a:ln w="9525">
            <a:noFill/>
            <a:miter lim="800000"/>
            <a:headEnd/>
            <a:tailEnd/>
          </a:ln>
        </p:spPr>
        <p:txBody>
          <a:bodyPr>
            <a:spAutoFit/>
          </a:bodyPr>
          <a:lstStyle/>
          <a:p>
            <a:r>
              <a:rPr lang="zh-CN" altLang="en-US">
                <a:solidFill>
                  <a:schemeClr val="tx1"/>
                </a:solidFill>
                <a:latin typeface="Arial" charset="0"/>
              </a:rPr>
              <a:t>②</a:t>
            </a:r>
            <a:r>
              <a:rPr lang="zh-CN" altLang="en-US" b="0">
                <a:solidFill>
                  <a:schemeClr val="tx1"/>
                </a:solidFill>
                <a:latin typeface="Arial" charset="0"/>
                <a:ea typeface="楷体" pitchFamily="49" charset="-122"/>
              </a:rPr>
              <a:t>目的地城市非我国航空公司已通航城市，但其所在国家（地区）有通航城市的，购票人应当选择我国航空公司直达目的地国家（地区）其他通航城市的航班，再转乘国外航空公司航班至目的地城市。此类情况不需要审批。</a:t>
            </a:r>
          </a:p>
        </p:txBody>
      </p:sp>
      <p:pic>
        <p:nvPicPr>
          <p:cNvPr id="91141" name="图片 4" descr="https://www.gpticket.org/static/images/gpApprove_Miami.jpg"/>
          <p:cNvPicPr>
            <a:picLocks noChangeAspect="1" noChangeArrowheads="1"/>
          </p:cNvPicPr>
          <p:nvPr/>
        </p:nvPicPr>
        <p:blipFill>
          <a:blip r:embed="rId3"/>
          <a:srcRect/>
          <a:stretch>
            <a:fillRect/>
          </a:stretch>
        </p:blipFill>
        <p:spPr bwMode="auto">
          <a:xfrm>
            <a:off x="468313" y="3468688"/>
            <a:ext cx="8172450" cy="3128962"/>
          </a:xfrm>
          <a:prstGeom prst="rect">
            <a:avLst/>
          </a:prstGeom>
          <a:noFill/>
          <a:ln w="9525">
            <a:noFill/>
            <a:miter lim="800000"/>
            <a:headEnd/>
            <a:tailEnd/>
          </a:ln>
        </p:spPr>
      </p:pic>
      <p:sp>
        <p:nvSpPr>
          <p:cNvPr id="91142" name="Text Box 7"/>
          <p:cNvSpPr txBox="1">
            <a:spLocks noChangeArrowheads="1"/>
          </p:cNvSpPr>
          <p:nvPr/>
        </p:nvSpPr>
        <p:spPr bwMode="auto">
          <a:xfrm>
            <a:off x="539750" y="3500438"/>
            <a:ext cx="2016125" cy="366712"/>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ea typeface="楷体" pitchFamily="49" charset="-122"/>
              </a:rPr>
              <a:t>—</a:t>
            </a:r>
            <a:r>
              <a:rPr lang="zh-CN" altLang="en-US">
                <a:solidFill>
                  <a:schemeClr val="tx1"/>
                </a:solidFill>
                <a:latin typeface="Arial" charset="0"/>
                <a:ea typeface="楷体" pitchFamily="49" charset="-122"/>
              </a:rPr>
              <a:t>迈阿密</a:t>
            </a:r>
            <a:endParaRPr lang="en-US" altLang="zh-CN">
              <a:solidFill>
                <a:schemeClr val="tx1"/>
              </a:solidFill>
              <a:latin typeface="Arial" charset="0"/>
              <a:ea typeface="楷体" pitchFamily="49" charset="-122"/>
            </a:endParaRPr>
          </a:p>
        </p:txBody>
      </p:sp>
      <p:sp>
        <p:nvSpPr>
          <p:cNvPr id="91143" name="AutoShape 11"/>
          <p:cNvSpPr>
            <a:spLocks noChangeArrowheads="1"/>
          </p:cNvSpPr>
          <p:nvPr/>
        </p:nvSpPr>
        <p:spPr bwMode="auto">
          <a:xfrm>
            <a:off x="6443663" y="6021388"/>
            <a:ext cx="1223962" cy="431800"/>
          </a:xfrm>
          <a:prstGeom prst="wedgeRoundRectCallout">
            <a:avLst>
              <a:gd name="adj1" fmla="val 51037"/>
              <a:gd name="adj2" fmla="val -193014"/>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1144" name="Text Box 9"/>
          <p:cNvSpPr txBox="1">
            <a:spLocks noChangeArrowheads="1"/>
          </p:cNvSpPr>
          <p:nvPr/>
        </p:nvSpPr>
        <p:spPr bwMode="auto">
          <a:xfrm>
            <a:off x="6372225" y="6015038"/>
            <a:ext cx="13271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非通航城市</a:t>
            </a:r>
          </a:p>
        </p:txBody>
      </p:sp>
      <p:sp>
        <p:nvSpPr>
          <p:cNvPr id="91145" name="AutoShape 11"/>
          <p:cNvSpPr>
            <a:spLocks noChangeArrowheads="1"/>
          </p:cNvSpPr>
          <p:nvPr/>
        </p:nvSpPr>
        <p:spPr bwMode="auto">
          <a:xfrm>
            <a:off x="6084888" y="4221163"/>
            <a:ext cx="1150937" cy="431800"/>
          </a:xfrm>
          <a:prstGeom prst="wedgeRoundRectCallout">
            <a:avLst>
              <a:gd name="adj1" fmla="val 36343"/>
              <a:gd name="adj2" fmla="val 107352"/>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1146" name="Text Box 11"/>
          <p:cNvSpPr txBox="1">
            <a:spLocks noChangeArrowheads="1"/>
          </p:cNvSpPr>
          <p:nvPr/>
        </p:nvSpPr>
        <p:spPr bwMode="auto">
          <a:xfrm>
            <a:off x="6084888" y="4221163"/>
            <a:ext cx="10985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通航城市</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2162"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2163"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2164" name="Text Box 5"/>
          <p:cNvSpPr txBox="1">
            <a:spLocks noChangeArrowheads="1"/>
          </p:cNvSpPr>
          <p:nvPr/>
        </p:nvSpPr>
        <p:spPr bwMode="auto">
          <a:xfrm>
            <a:off x="1116013" y="2276475"/>
            <a:ext cx="7200900" cy="1190625"/>
          </a:xfrm>
          <a:prstGeom prst="rect">
            <a:avLst/>
          </a:prstGeom>
          <a:noFill/>
          <a:ln w="9525">
            <a:noFill/>
            <a:miter lim="800000"/>
            <a:headEnd/>
            <a:tailEnd/>
          </a:ln>
        </p:spPr>
        <p:txBody>
          <a:bodyPr>
            <a:spAutoFit/>
          </a:bodyPr>
          <a:lstStyle/>
          <a:p>
            <a:r>
              <a:rPr lang="zh-CN" altLang="en-US">
                <a:solidFill>
                  <a:schemeClr val="tx1"/>
                </a:solidFill>
                <a:latin typeface="Arial" charset="0"/>
              </a:rPr>
              <a:t>③</a:t>
            </a:r>
            <a:r>
              <a:rPr lang="zh-CN" altLang="en-US" b="0">
                <a:solidFill>
                  <a:schemeClr val="tx1"/>
                </a:solidFill>
                <a:latin typeface="Arial" charset="0"/>
                <a:ea typeface="楷体" pitchFamily="49" charset="-122"/>
              </a:rPr>
              <a:t>目的地城市非我国航空公司已通航城市，且其所在国家（地区）无其他通航城市的，购票人应当首先乘坐我国航空公司航班，到达目的地国家（地区）所在大洲邻近国家（地区）的通航城市，再转乘国外航空公司航班至目的地城市，此类情况不需要审批。</a:t>
            </a:r>
          </a:p>
        </p:txBody>
      </p:sp>
      <p:pic>
        <p:nvPicPr>
          <p:cNvPr id="92165" name="图片 8" descr="C:\Users\caacsc\Desktop\审批单说明-奥斯陆为例.jpg"/>
          <p:cNvPicPr>
            <a:picLocks noChangeAspect="1" noChangeArrowheads="1"/>
          </p:cNvPicPr>
          <p:nvPr/>
        </p:nvPicPr>
        <p:blipFill>
          <a:blip r:embed="rId3"/>
          <a:srcRect/>
          <a:stretch>
            <a:fillRect/>
          </a:stretch>
        </p:blipFill>
        <p:spPr bwMode="auto">
          <a:xfrm>
            <a:off x="503238" y="3500438"/>
            <a:ext cx="8172450" cy="3194050"/>
          </a:xfrm>
          <a:prstGeom prst="rect">
            <a:avLst/>
          </a:prstGeom>
          <a:noFill/>
          <a:ln w="9525">
            <a:noFill/>
            <a:miter lim="800000"/>
            <a:headEnd/>
            <a:tailEnd/>
          </a:ln>
        </p:spPr>
      </p:pic>
      <p:sp>
        <p:nvSpPr>
          <p:cNvPr id="92166" name="Text Box 7"/>
          <p:cNvSpPr txBox="1">
            <a:spLocks noChangeArrowheads="1"/>
          </p:cNvSpPr>
          <p:nvPr/>
        </p:nvSpPr>
        <p:spPr bwMode="auto">
          <a:xfrm>
            <a:off x="6227763" y="3567113"/>
            <a:ext cx="2376487" cy="366712"/>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ea typeface="楷体" pitchFamily="49" charset="-122"/>
              </a:rPr>
              <a:t>—</a:t>
            </a:r>
            <a:r>
              <a:rPr lang="zh-CN" altLang="en-US">
                <a:solidFill>
                  <a:schemeClr val="tx1"/>
                </a:solidFill>
                <a:latin typeface="Arial" charset="0"/>
                <a:ea typeface="楷体" pitchFamily="49" charset="-122"/>
              </a:rPr>
              <a:t>奥斯陆（挪威）</a:t>
            </a:r>
          </a:p>
        </p:txBody>
      </p:sp>
      <p:sp>
        <p:nvSpPr>
          <p:cNvPr id="92167" name="AutoShape 11"/>
          <p:cNvSpPr>
            <a:spLocks noChangeArrowheads="1"/>
          </p:cNvSpPr>
          <p:nvPr/>
        </p:nvSpPr>
        <p:spPr bwMode="auto">
          <a:xfrm>
            <a:off x="6732588" y="4292600"/>
            <a:ext cx="1368425" cy="360363"/>
          </a:xfrm>
          <a:prstGeom prst="wedgeRoundRectCallout">
            <a:avLst>
              <a:gd name="adj1" fmla="val 47681"/>
              <a:gd name="adj2" fmla="val -161014"/>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2168" name="Text Box 9"/>
          <p:cNvSpPr txBox="1">
            <a:spLocks noChangeArrowheads="1"/>
          </p:cNvSpPr>
          <p:nvPr/>
        </p:nvSpPr>
        <p:spPr bwMode="auto">
          <a:xfrm>
            <a:off x="6659563" y="4286250"/>
            <a:ext cx="1512887" cy="366713"/>
          </a:xfrm>
          <a:prstGeom prst="rect">
            <a:avLst/>
          </a:prstGeom>
          <a:noFill/>
          <a:ln w="9525">
            <a:noFill/>
            <a:miter lim="800000"/>
            <a:headEnd/>
            <a:tailEnd/>
          </a:ln>
        </p:spPr>
        <p:txBody>
          <a:bodyPr>
            <a:spAutoFit/>
          </a:bodyPr>
          <a:lstStyle/>
          <a:p>
            <a:pPr algn="ctr"/>
            <a:r>
              <a:rPr lang="zh-CN" altLang="en-US" b="0">
                <a:solidFill>
                  <a:schemeClr val="tx1"/>
                </a:solidFill>
                <a:latin typeface="Arial" charset="0"/>
                <a:ea typeface="楷体" pitchFamily="49" charset="-122"/>
              </a:rPr>
              <a:t>无通航城市</a:t>
            </a:r>
          </a:p>
        </p:txBody>
      </p:sp>
      <p:sp>
        <p:nvSpPr>
          <p:cNvPr id="92169" name="AutoShape 11"/>
          <p:cNvSpPr>
            <a:spLocks noChangeArrowheads="1"/>
          </p:cNvSpPr>
          <p:nvPr/>
        </p:nvSpPr>
        <p:spPr bwMode="auto">
          <a:xfrm>
            <a:off x="3276600" y="3716338"/>
            <a:ext cx="1223963" cy="360362"/>
          </a:xfrm>
          <a:prstGeom prst="wedgeRoundRectCallout">
            <a:avLst>
              <a:gd name="adj1" fmla="val -169583"/>
              <a:gd name="adj2" fmla="val 5065"/>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2170" name="Text Box 11"/>
          <p:cNvSpPr txBox="1">
            <a:spLocks noChangeArrowheads="1"/>
          </p:cNvSpPr>
          <p:nvPr/>
        </p:nvSpPr>
        <p:spPr bwMode="auto">
          <a:xfrm>
            <a:off x="3328988" y="3709988"/>
            <a:ext cx="10985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通航城市</a:t>
            </a:r>
          </a:p>
        </p:txBody>
      </p:sp>
      <p:sp>
        <p:nvSpPr>
          <p:cNvPr id="92171" name="AutoShape 11"/>
          <p:cNvSpPr>
            <a:spLocks noChangeArrowheads="1"/>
          </p:cNvSpPr>
          <p:nvPr/>
        </p:nvSpPr>
        <p:spPr bwMode="auto">
          <a:xfrm flipH="1">
            <a:off x="1979613" y="5084763"/>
            <a:ext cx="1079500" cy="360362"/>
          </a:xfrm>
          <a:prstGeom prst="wedgeRoundRectCallout">
            <a:avLst>
              <a:gd name="adj1" fmla="val 141028"/>
              <a:gd name="adj2" fmla="val -208593"/>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2172" name="Text Box 12"/>
          <p:cNvSpPr txBox="1">
            <a:spLocks noChangeArrowheads="1"/>
          </p:cNvSpPr>
          <p:nvPr/>
        </p:nvSpPr>
        <p:spPr bwMode="auto">
          <a:xfrm>
            <a:off x="1979613" y="5078413"/>
            <a:ext cx="10985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通航城市</a:t>
            </a:r>
          </a:p>
        </p:txBody>
      </p:sp>
      <p:sp>
        <p:nvSpPr>
          <p:cNvPr id="92173" name="AutoShape 11"/>
          <p:cNvSpPr>
            <a:spLocks noChangeArrowheads="1"/>
          </p:cNvSpPr>
          <p:nvPr/>
        </p:nvSpPr>
        <p:spPr bwMode="auto">
          <a:xfrm>
            <a:off x="0" y="3357563"/>
            <a:ext cx="1331913" cy="358775"/>
          </a:xfrm>
          <a:prstGeom prst="wedgeRoundRectCallout">
            <a:avLst>
              <a:gd name="adj1" fmla="val 37366"/>
              <a:gd name="adj2" fmla="val 80532"/>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2174" name="Text Box 14"/>
          <p:cNvSpPr txBox="1">
            <a:spLocks noChangeArrowheads="1"/>
          </p:cNvSpPr>
          <p:nvPr/>
        </p:nvSpPr>
        <p:spPr bwMode="auto">
          <a:xfrm>
            <a:off x="34925" y="3357563"/>
            <a:ext cx="13271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非通航城市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
        <p:nvSpPr>
          <p:cNvPr id="24578" name="AutoShape 3"/>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4</a:t>
            </a:r>
            <a:r>
              <a:rPr lang="zh-CN" altLang="en-US" sz="2400" b="0">
                <a:solidFill>
                  <a:schemeClr val="tx1"/>
                </a:solidFill>
                <a:latin typeface="黑体" pitchFamily="49" charset="-122"/>
                <a:ea typeface="黑体" pitchFamily="49" charset="-122"/>
              </a:rPr>
              <a:t>、身份验证</a:t>
            </a:r>
          </a:p>
        </p:txBody>
      </p:sp>
      <p:sp>
        <p:nvSpPr>
          <p:cNvPr id="24579" name="Text Box 4"/>
          <p:cNvSpPr txBox="1">
            <a:spLocks noChangeArrowheads="1"/>
          </p:cNvSpPr>
          <p:nvPr/>
        </p:nvSpPr>
        <p:spPr bwMode="auto">
          <a:xfrm>
            <a:off x="1403350" y="3068638"/>
            <a:ext cx="6121400" cy="4359275"/>
          </a:xfrm>
          <a:prstGeom prst="rect">
            <a:avLst/>
          </a:prstGeom>
          <a:noFill/>
          <a:ln w="9525">
            <a:noFill/>
            <a:miter lim="800000"/>
            <a:headEnd/>
            <a:tailEnd/>
          </a:ln>
        </p:spPr>
        <p:txBody>
          <a:bodyPr wrap="none">
            <a:spAutoFit/>
          </a:bodyPr>
          <a:lstStyle/>
          <a:p>
            <a:pPr>
              <a:lnSpc>
                <a:spcPct val="200000"/>
              </a:lnSpc>
            </a:pPr>
            <a:r>
              <a:rPr lang="en-US" altLang="zh-CN" b="0">
                <a:solidFill>
                  <a:schemeClr val="tx1"/>
                </a:solidFill>
                <a:latin typeface="Arial" charset="0"/>
              </a:rPr>
              <a:t>※  </a:t>
            </a:r>
            <a:r>
              <a:rPr lang="zh-CN" altLang="en-US" sz="2000">
                <a:solidFill>
                  <a:schemeClr val="tx1"/>
                </a:solidFill>
                <a:latin typeface="Arial" charset="0"/>
                <a:ea typeface="楷体" pitchFamily="49" charset="-122"/>
              </a:rPr>
              <a:t>公务卡信息验证：</a:t>
            </a:r>
          </a:p>
          <a:p>
            <a:r>
              <a:rPr lang="zh-CN" altLang="en-US" sz="2000" b="0">
                <a:solidFill>
                  <a:schemeClr val="tx1"/>
                </a:solidFill>
                <a:latin typeface="Arial" charset="0"/>
                <a:ea typeface="楷体" pitchFamily="49" charset="-122"/>
              </a:rPr>
              <a:t>     校验公务卡开卡信息，确认购票人身份</a:t>
            </a:r>
          </a:p>
          <a:p>
            <a:pPr>
              <a:lnSpc>
                <a:spcPct val="200000"/>
              </a:lnSpc>
            </a:pPr>
            <a:r>
              <a:rPr lang="en-US" altLang="zh-CN" b="0">
                <a:solidFill>
                  <a:schemeClr val="tx1"/>
                </a:solidFill>
                <a:latin typeface="Arial" charset="0"/>
              </a:rPr>
              <a:t>※  </a:t>
            </a:r>
            <a:r>
              <a:rPr lang="zh-CN" altLang="en-US" sz="2000">
                <a:solidFill>
                  <a:schemeClr val="tx1"/>
                </a:solidFill>
                <a:latin typeface="Arial" charset="0"/>
                <a:ea typeface="楷体" pitchFamily="49" charset="-122"/>
              </a:rPr>
              <a:t>预算单位信息验证：</a:t>
            </a:r>
            <a:r>
              <a:rPr lang="zh-CN" altLang="en-US" sz="2000" b="0">
                <a:solidFill>
                  <a:schemeClr val="tx1"/>
                </a:solidFill>
                <a:latin typeface="Arial" charset="0"/>
                <a:ea typeface="楷体" pitchFamily="49" charset="-122"/>
              </a:rPr>
              <a:t> </a:t>
            </a:r>
          </a:p>
          <a:p>
            <a:r>
              <a:rPr lang="zh-CN" altLang="en-US" sz="2000" b="0">
                <a:solidFill>
                  <a:schemeClr val="tx1"/>
                </a:solidFill>
                <a:latin typeface="Arial" charset="0"/>
                <a:ea typeface="楷体" pitchFamily="49" charset="-122"/>
              </a:rPr>
              <a:t>     校验预算单位信息，以支票上的单位名称作为比对</a:t>
            </a:r>
          </a:p>
          <a:p>
            <a:r>
              <a:rPr lang="zh-CN" altLang="en-US" sz="2000" b="0">
                <a:solidFill>
                  <a:schemeClr val="tx1"/>
                </a:solidFill>
                <a:latin typeface="Arial" charset="0"/>
                <a:ea typeface="楷体" pitchFamily="49" charset="-122"/>
              </a:rPr>
              <a:t>     依据，确认购票人身份</a:t>
            </a:r>
          </a:p>
          <a:p>
            <a:pPr>
              <a:lnSpc>
                <a:spcPct val="200000"/>
              </a:lnSpc>
            </a:pPr>
            <a:endParaRPr lang="zh-CN" altLang="en-US" sz="2000" b="0">
              <a:solidFill>
                <a:schemeClr val="tx1"/>
              </a:solidFill>
              <a:latin typeface="Arial" charset="0"/>
              <a:ea typeface="楷体" pitchFamily="49" charset="-122"/>
            </a:endParaRPr>
          </a:p>
          <a:p>
            <a:pPr>
              <a:lnSpc>
                <a:spcPct val="200000"/>
              </a:lnSpc>
            </a:pPr>
            <a:endParaRPr lang="zh-CN" altLang="en-US" sz="2000" b="0">
              <a:solidFill>
                <a:schemeClr val="tx1"/>
              </a:solidFill>
              <a:latin typeface="Arial" charset="0"/>
              <a:ea typeface="楷体" pitchFamily="49" charset="-122"/>
            </a:endParaRPr>
          </a:p>
          <a:p>
            <a:pPr>
              <a:lnSpc>
                <a:spcPct val="200000"/>
              </a:lnSpc>
            </a:pPr>
            <a:endParaRPr lang="zh-CN" altLang="en-US" sz="2000" b="0">
              <a:solidFill>
                <a:schemeClr val="tx1"/>
              </a:solidFill>
              <a:latin typeface="Arial" charset="0"/>
              <a:ea typeface="楷体" pitchFamily="49" charset="-122"/>
            </a:endParaRPr>
          </a:p>
          <a:p>
            <a:endParaRPr lang="zh-CN" altLang="en-US" sz="2000" b="0">
              <a:solidFill>
                <a:schemeClr val="tx1"/>
              </a:solidFill>
              <a:latin typeface="Arial" charset="0"/>
              <a:ea typeface="楷体" pitchFamily="49" charset="-122"/>
            </a:endParaRPr>
          </a:p>
        </p:txBody>
      </p:sp>
      <p:sp>
        <p:nvSpPr>
          <p:cNvPr id="24580" name="Rectangle 5"/>
          <p:cNvSpPr>
            <a:spLocks noChangeArrowheads="1"/>
          </p:cNvSpPr>
          <p:nvPr/>
        </p:nvSpPr>
        <p:spPr bwMode="auto">
          <a:xfrm>
            <a:off x="1000125" y="2565400"/>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验证方式</a:t>
            </a:r>
            <a:endParaRPr lang="zh-CN" altLang="en-US" sz="2400">
              <a:solidFill>
                <a:srgbClr val="C00000"/>
              </a:solidFill>
              <a:ea typeface="楷体" pitchFamily="49" charset="-122"/>
            </a:endParaRPr>
          </a:p>
        </p:txBody>
      </p:sp>
      <p:pic>
        <p:nvPicPr>
          <p:cNvPr id="24581" name="Picture 6"/>
          <p:cNvPicPr>
            <a:picLocks noChangeAspect="1" noChangeArrowheads="1"/>
          </p:cNvPicPr>
          <p:nvPr/>
        </p:nvPicPr>
        <p:blipFill>
          <a:blip r:embed="rId3" cstate="print"/>
          <a:srcRect/>
          <a:stretch>
            <a:fillRect/>
          </a:stretch>
        </p:blipFill>
        <p:spPr bwMode="auto">
          <a:xfrm>
            <a:off x="34925" y="1042988"/>
            <a:ext cx="647700" cy="58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3186"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3187"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3188" name="Text Box 5"/>
          <p:cNvSpPr txBox="1">
            <a:spLocks noChangeArrowheads="1"/>
          </p:cNvSpPr>
          <p:nvPr/>
        </p:nvSpPr>
        <p:spPr bwMode="auto">
          <a:xfrm>
            <a:off x="1116013" y="2276475"/>
            <a:ext cx="7200900" cy="1190625"/>
          </a:xfrm>
          <a:prstGeom prst="rect">
            <a:avLst/>
          </a:prstGeom>
          <a:noFill/>
          <a:ln w="9525">
            <a:noFill/>
            <a:miter lim="800000"/>
            <a:headEnd/>
            <a:tailEnd/>
          </a:ln>
        </p:spPr>
        <p:txBody>
          <a:bodyPr>
            <a:spAutoFit/>
          </a:bodyPr>
          <a:lstStyle/>
          <a:p>
            <a:r>
              <a:rPr lang="zh-CN" altLang="en-US">
                <a:solidFill>
                  <a:schemeClr val="tx1"/>
                </a:solidFill>
                <a:latin typeface="Arial" charset="0"/>
              </a:rPr>
              <a:t>③</a:t>
            </a:r>
            <a:r>
              <a:rPr lang="zh-CN" altLang="en-US" b="0">
                <a:solidFill>
                  <a:schemeClr val="tx1"/>
                </a:solidFill>
                <a:latin typeface="Arial" charset="0"/>
                <a:ea typeface="楷体" pitchFamily="49" charset="-122"/>
              </a:rPr>
              <a:t>目的地城市非我国航空公司已通航城市，且其所在国家（地区）无其他通航城市的，购票人应当首先乘坐我国航空公司航班，到达目的地国家（地区）所在大洲邻近国家（地区）的通航城市，再转乘国外航空公司航班至目的地城市，此类情况不需要审批。</a:t>
            </a:r>
          </a:p>
        </p:txBody>
      </p:sp>
      <p:pic>
        <p:nvPicPr>
          <p:cNvPr id="93189" name="图片 9" descr="C:\Users\caacsc\Desktop\审批单说明-文莱为例.jpg"/>
          <p:cNvPicPr>
            <a:picLocks noChangeAspect="1" noChangeArrowheads="1"/>
          </p:cNvPicPr>
          <p:nvPr/>
        </p:nvPicPr>
        <p:blipFill>
          <a:blip r:embed="rId3"/>
          <a:srcRect l="12569" t="7603"/>
          <a:stretch>
            <a:fillRect/>
          </a:stretch>
        </p:blipFill>
        <p:spPr bwMode="auto">
          <a:xfrm>
            <a:off x="1187450" y="3449638"/>
            <a:ext cx="6769100" cy="3292475"/>
          </a:xfrm>
          <a:prstGeom prst="rect">
            <a:avLst/>
          </a:prstGeom>
          <a:noFill/>
          <a:ln w="9525">
            <a:noFill/>
            <a:miter lim="800000"/>
            <a:headEnd/>
            <a:tailEnd/>
          </a:ln>
        </p:spPr>
      </p:pic>
      <p:sp>
        <p:nvSpPr>
          <p:cNvPr id="93190" name="Text Box 7"/>
          <p:cNvSpPr txBox="1">
            <a:spLocks noChangeArrowheads="1"/>
          </p:cNvSpPr>
          <p:nvPr/>
        </p:nvSpPr>
        <p:spPr bwMode="auto">
          <a:xfrm>
            <a:off x="5148263" y="3567113"/>
            <a:ext cx="2736850" cy="366712"/>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ea typeface="楷体" pitchFamily="49" charset="-122"/>
              </a:rPr>
              <a:t>—</a:t>
            </a:r>
            <a:r>
              <a:rPr lang="zh-CN" altLang="en-US">
                <a:solidFill>
                  <a:schemeClr val="tx1"/>
                </a:solidFill>
                <a:latin typeface="Arial" charset="0"/>
                <a:ea typeface="楷体" pitchFamily="49" charset="-122"/>
              </a:rPr>
              <a:t>斯里巴加湾（文莱）</a:t>
            </a:r>
          </a:p>
        </p:txBody>
      </p:sp>
      <p:sp>
        <p:nvSpPr>
          <p:cNvPr id="93191" name="AutoShape 11"/>
          <p:cNvSpPr>
            <a:spLocks noChangeArrowheads="1"/>
          </p:cNvSpPr>
          <p:nvPr/>
        </p:nvSpPr>
        <p:spPr bwMode="auto">
          <a:xfrm>
            <a:off x="1187450" y="5157788"/>
            <a:ext cx="1296988" cy="358775"/>
          </a:xfrm>
          <a:prstGeom prst="wedgeRoundRectCallout">
            <a:avLst>
              <a:gd name="adj1" fmla="val 61384"/>
              <a:gd name="adj2" fmla="val 59292"/>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3192" name="AutoShape 11"/>
          <p:cNvSpPr>
            <a:spLocks noChangeArrowheads="1"/>
          </p:cNvSpPr>
          <p:nvPr/>
        </p:nvSpPr>
        <p:spPr bwMode="auto">
          <a:xfrm>
            <a:off x="6732588" y="4292600"/>
            <a:ext cx="1368425" cy="431800"/>
          </a:xfrm>
          <a:prstGeom prst="wedgeRoundRectCallout">
            <a:avLst>
              <a:gd name="adj1" fmla="val 3944"/>
              <a:gd name="adj2" fmla="val -135296"/>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3193" name="Text Box 10"/>
          <p:cNvSpPr txBox="1">
            <a:spLocks noChangeArrowheads="1"/>
          </p:cNvSpPr>
          <p:nvPr/>
        </p:nvSpPr>
        <p:spPr bwMode="auto">
          <a:xfrm>
            <a:off x="6659563" y="4286250"/>
            <a:ext cx="1512887" cy="366713"/>
          </a:xfrm>
          <a:prstGeom prst="rect">
            <a:avLst/>
          </a:prstGeom>
          <a:noFill/>
          <a:ln w="9525">
            <a:noFill/>
            <a:miter lim="800000"/>
            <a:headEnd/>
            <a:tailEnd/>
          </a:ln>
        </p:spPr>
        <p:txBody>
          <a:bodyPr>
            <a:spAutoFit/>
          </a:bodyPr>
          <a:lstStyle/>
          <a:p>
            <a:pPr algn="ctr"/>
            <a:r>
              <a:rPr lang="zh-CN" altLang="en-US" b="0">
                <a:solidFill>
                  <a:schemeClr val="tx1"/>
                </a:solidFill>
                <a:latin typeface="Arial" charset="0"/>
                <a:ea typeface="楷体" pitchFamily="49" charset="-122"/>
              </a:rPr>
              <a:t>无通航城市</a:t>
            </a:r>
          </a:p>
        </p:txBody>
      </p:sp>
      <p:sp>
        <p:nvSpPr>
          <p:cNvPr id="93194" name="AutoShape 11"/>
          <p:cNvSpPr>
            <a:spLocks noChangeArrowheads="1"/>
          </p:cNvSpPr>
          <p:nvPr/>
        </p:nvSpPr>
        <p:spPr bwMode="auto">
          <a:xfrm>
            <a:off x="5580063" y="5445125"/>
            <a:ext cx="1368425" cy="360363"/>
          </a:xfrm>
          <a:prstGeom prst="wedgeRoundRectCallout">
            <a:avLst>
              <a:gd name="adj1" fmla="val -140833"/>
              <a:gd name="adj2" fmla="val 136782"/>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3195" name="Text Box 12"/>
          <p:cNvSpPr txBox="1">
            <a:spLocks noChangeArrowheads="1"/>
          </p:cNvSpPr>
          <p:nvPr/>
        </p:nvSpPr>
        <p:spPr bwMode="auto">
          <a:xfrm>
            <a:off x="5549900" y="5438775"/>
            <a:ext cx="13271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非通航城市</a:t>
            </a:r>
          </a:p>
        </p:txBody>
      </p:sp>
      <p:sp>
        <p:nvSpPr>
          <p:cNvPr id="93196" name="Text Box 14"/>
          <p:cNvSpPr txBox="1">
            <a:spLocks noChangeArrowheads="1"/>
          </p:cNvSpPr>
          <p:nvPr/>
        </p:nvSpPr>
        <p:spPr bwMode="auto">
          <a:xfrm>
            <a:off x="1331913" y="5157788"/>
            <a:ext cx="10985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通航城市</a:t>
            </a:r>
          </a:p>
        </p:txBody>
      </p:sp>
      <p:sp>
        <p:nvSpPr>
          <p:cNvPr id="93197" name="AutoShape 11"/>
          <p:cNvSpPr>
            <a:spLocks noChangeArrowheads="1"/>
          </p:cNvSpPr>
          <p:nvPr/>
        </p:nvSpPr>
        <p:spPr bwMode="auto">
          <a:xfrm>
            <a:off x="1258888" y="6308725"/>
            <a:ext cx="1368425" cy="360363"/>
          </a:xfrm>
          <a:prstGeom prst="wedgeRoundRectCallout">
            <a:avLst>
              <a:gd name="adj1" fmla="val 73319"/>
              <a:gd name="adj2" fmla="val -11231"/>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3198" name="Text Box 15"/>
          <p:cNvSpPr txBox="1">
            <a:spLocks noChangeArrowheads="1"/>
          </p:cNvSpPr>
          <p:nvPr/>
        </p:nvSpPr>
        <p:spPr bwMode="auto">
          <a:xfrm>
            <a:off x="1403350" y="6302375"/>
            <a:ext cx="10985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通航城市</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4210"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4211"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4212" name="Text Box 5"/>
          <p:cNvSpPr txBox="1">
            <a:spLocks noChangeArrowheads="1"/>
          </p:cNvSpPr>
          <p:nvPr/>
        </p:nvSpPr>
        <p:spPr bwMode="auto">
          <a:xfrm>
            <a:off x="1116013" y="2276475"/>
            <a:ext cx="7200900" cy="1190625"/>
          </a:xfrm>
          <a:prstGeom prst="rect">
            <a:avLst/>
          </a:prstGeom>
          <a:noFill/>
          <a:ln w="9525">
            <a:noFill/>
            <a:miter lim="800000"/>
            <a:headEnd/>
            <a:tailEnd/>
          </a:ln>
        </p:spPr>
        <p:txBody>
          <a:bodyPr>
            <a:spAutoFit/>
          </a:bodyPr>
          <a:lstStyle/>
          <a:p>
            <a:r>
              <a:rPr lang="zh-CN" altLang="en-US">
                <a:solidFill>
                  <a:schemeClr val="tx1"/>
                </a:solidFill>
                <a:latin typeface="Arial" charset="0"/>
              </a:rPr>
              <a:t>③</a:t>
            </a:r>
            <a:r>
              <a:rPr lang="zh-CN" altLang="en-US" b="0">
                <a:solidFill>
                  <a:schemeClr val="tx1"/>
                </a:solidFill>
                <a:latin typeface="Arial" charset="0"/>
                <a:ea typeface="楷体" pitchFamily="49" charset="-122"/>
              </a:rPr>
              <a:t>目的地城市非我国航空公司已通航城市，且其所在国家（地区）无其他通航城市的，购票人应当首先乘坐我国航空公司航班，到达目的地国家（地区）所在大洲邻近国家（地区）的通航城市，再转乘国外航空公司航班至目的地城市，此类情况不需要审批。</a:t>
            </a:r>
          </a:p>
        </p:txBody>
      </p:sp>
      <p:pic>
        <p:nvPicPr>
          <p:cNvPr id="94213" name="图片 4" descr="C:\Users\caacsc\Desktop\审批单说明-约翰内斯堡.jpg"/>
          <p:cNvPicPr>
            <a:picLocks noChangeAspect="1" noChangeArrowheads="1"/>
          </p:cNvPicPr>
          <p:nvPr/>
        </p:nvPicPr>
        <p:blipFill>
          <a:blip r:embed="rId3"/>
          <a:srcRect l="14287" t="15359" r="-53" b="836"/>
          <a:stretch>
            <a:fillRect/>
          </a:stretch>
        </p:blipFill>
        <p:spPr bwMode="auto">
          <a:xfrm>
            <a:off x="863600" y="3500438"/>
            <a:ext cx="7308850" cy="3311525"/>
          </a:xfrm>
          <a:prstGeom prst="rect">
            <a:avLst/>
          </a:prstGeom>
          <a:noFill/>
          <a:ln w="9525">
            <a:noFill/>
            <a:miter lim="800000"/>
            <a:headEnd/>
            <a:tailEnd/>
          </a:ln>
        </p:spPr>
      </p:pic>
      <p:sp>
        <p:nvSpPr>
          <p:cNvPr id="94214" name="Text Box 7"/>
          <p:cNvSpPr txBox="1">
            <a:spLocks noChangeArrowheads="1"/>
          </p:cNvSpPr>
          <p:nvPr/>
        </p:nvSpPr>
        <p:spPr bwMode="auto">
          <a:xfrm>
            <a:off x="898525" y="3567113"/>
            <a:ext cx="2736850" cy="366712"/>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ea typeface="楷体" pitchFamily="49" charset="-122"/>
              </a:rPr>
              <a:t>—</a:t>
            </a:r>
            <a:r>
              <a:rPr lang="zh-CN" altLang="en-US">
                <a:solidFill>
                  <a:schemeClr val="tx1"/>
                </a:solidFill>
                <a:ea typeface="楷体" pitchFamily="49" charset="-122"/>
              </a:rPr>
              <a:t>约翰内斯堡（南非）</a:t>
            </a:r>
            <a:endParaRPr lang="zh-CN" altLang="en-US">
              <a:solidFill>
                <a:schemeClr val="tx1"/>
              </a:solidFill>
              <a:latin typeface="Arial" charset="0"/>
              <a:ea typeface="楷体" pitchFamily="49" charset="-122"/>
            </a:endParaRPr>
          </a:p>
        </p:txBody>
      </p:sp>
      <p:sp>
        <p:nvSpPr>
          <p:cNvPr id="94215" name="AutoShape 11"/>
          <p:cNvSpPr>
            <a:spLocks noChangeArrowheads="1"/>
          </p:cNvSpPr>
          <p:nvPr/>
        </p:nvSpPr>
        <p:spPr bwMode="auto">
          <a:xfrm>
            <a:off x="827088" y="4076700"/>
            <a:ext cx="1441450" cy="431800"/>
          </a:xfrm>
          <a:prstGeom prst="wedgeRoundRectCallout">
            <a:avLst>
              <a:gd name="adj1" fmla="val 111565"/>
              <a:gd name="adj2" fmla="val -84560"/>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4216" name="Text Box 10"/>
          <p:cNvSpPr txBox="1">
            <a:spLocks noChangeArrowheads="1"/>
          </p:cNvSpPr>
          <p:nvPr/>
        </p:nvSpPr>
        <p:spPr bwMode="auto">
          <a:xfrm>
            <a:off x="827088" y="4076700"/>
            <a:ext cx="1512887" cy="366713"/>
          </a:xfrm>
          <a:prstGeom prst="rect">
            <a:avLst/>
          </a:prstGeom>
          <a:noFill/>
          <a:ln w="9525">
            <a:noFill/>
            <a:miter lim="800000"/>
            <a:headEnd/>
            <a:tailEnd/>
          </a:ln>
        </p:spPr>
        <p:txBody>
          <a:bodyPr>
            <a:spAutoFit/>
          </a:bodyPr>
          <a:lstStyle/>
          <a:p>
            <a:pPr algn="ctr"/>
            <a:r>
              <a:rPr lang="zh-CN" altLang="en-US" b="0">
                <a:solidFill>
                  <a:schemeClr val="tx1"/>
                </a:solidFill>
                <a:latin typeface="Arial" charset="0"/>
                <a:ea typeface="楷体" pitchFamily="49" charset="-122"/>
              </a:rPr>
              <a:t>无通航城市</a:t>
            </a:r>
          </a:p>
        </p:txBody>
      </p:sp>
      <p:sp>
        <p:nvSpPr>
          <p:cNvPr id="94217" name="AutoShape 11"/>
          <p:cNvSpPr>
            <a:spLocks noChangeArrowheads="1"/>
          </p:cNvSpPr>
          <p:nvPr/>
        </p:nvSpPr>
        <p:spPr bwMode="auto">
          <a:xfrm>
            <a:off x="3635375" y="4508500"/>
            <a:ext cx="1296988" cy="360363"/>
          </a:xfrm>
          <a:prstGeom prst="wedgeRoundRectCallout">
            <a:avLst>
              <a:gd name="adj1" fmla="val -91861"/>
              <a:gd name="adj2" fmla="val -59250"/>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4218" name="Text Box 11"/>
          <p:cNvSpPr txBox="1">
            <a:spLocks noChangeArrowheads="1"/>
          </p:cNvSpPr>
          <p:nvPr/>
        </p:nvSpPr>
        <p:spPr bwMode="auto">
          <a:xfrm>
            <a:off x="3760788" y="4502150"/>
            <a:ext cx="10985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通航城市</a:t>
            </a:r>
          </a:p>
        </p:txBody>
      </p:sp>
      <p:sp>
        <p:nvSpPr>
          <p:cNvPr id="94219" name="AutoShape 11"/>
          <p:cNvSpPr>
            <a:spLocks noChangeArrowheads="1"/>
          </p:cNvSpPr>
          <p:nvPr/>
        </p:nvSpPr>
        <p:spPr bwMode="auto">
          <a:xfrm>
            <a:off x="2484438" y="6021388"/>
            <a:ext cx="1439862" cy="431800"/>
          </a:xfrm>
          <a:prstGeom prst="wedgeRoundRectCallout">
            <a:avLst>
              <a:gd name="adj1" fmla="val -112954"/>
              <a:gd name="adj2" fmla="val 56616"/>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4220" name="Text Box 12"/>
          <p:cNvSpPr txBox="1">
            <a:spLocks noChangeArrowheads="1"/>
          </p:cNvSpPr>
          <p:nvPr/>
        </p:nvSpPr>
        <p:spPr bwMode="auto">
          <a:xfrm>
            <a:off x="2484438" y="6021388"/>
            <a:ext cx="13271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非通航城市</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5234"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5235"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5236" name="Text Box 5"/>
          <p:cNvSpPr txBox="1">
            <a:spLocks noChangeArrowheads="1"/>
          </p:cNvSpPr>
          <p:nvPr/>
        </p:nvSpPr>
        <p:spPr bwMode="auto">
          <a:xfrm>
            <a:off x="1116013" y="2276475"/>
            <a:ext cx="7200900" cy="641350"/>
          </a:xfrm>
          <a:prstGeom prst="rect">
            <a:avLst/>
          </a:prstGeom>
          <a:noFill/>
          <a:ln w="9525">
            <a:noFill/>
            <a:miter lim="800000"/>
            <a:headEnd/>
            <a:tailEnd/>
          </a:ln>
        </p:spPr>
        <p:txBody>
          <a:bodyPr>
            <a:spAutoFit/>
          </a:bodyPr>
          <a:lstStyle/>
          <a:p>
            <a:r>
              <a:rPr lang="zh-CN" altLang="en-US">
                <a:solidFill>
                  <a:schemeClr val="tx1"/>
                </a:solidFill>
                <a:latin typeface="Arial" charset="0"/>
              </a:rPr>
              <a:t>④</a:t>
            </a:r>
            <a:r>
              <a:rPr lang="zh-CN" altLang="en-US" b="0">
                <a:solidFill>
                  <a:schemeClr val="tx1"/>
                </a:solidFill>
                <a:latin typeface="Arial" charset="0"/>
                <a:ea typeface="楷体" pitchFamily="49" charset="-122"/>
              </a:rPr>
              <a:t>始发地与目的地均在境外，且两地间无我国航空公司承运航班的，购票人可以选择国外航空公司航班，此类情况不需要审批。</a:t>
            </a:r>
          </a:p>
        </p:txBody>
      </p:sp>
      <p:pic>
        <p:nvPicPr>
          <p:cNvPr id="95237" name="图片 9" descr="审批单  洛杉矶-纽约.jpg"/>
          <p:cNvPicPr>
            <a:picLocks noChangeAspect="1" noChangeArrowheads="1"/>
          </p:cNvPicPr>
          <p:nvPr/>
        </p:nvPicPr>
        <p:blipFill>
          <a:blip r:embed="rId3"/>
          <a:srcRect t="11769" r="13246"/>
          <a:stretch>
            <a:fillRect/>
          </a:stretch>
        </p:blipFill>
        <p:spPr bwMode="auto">
          <a:xfrm>
            <a:off x="682625" y="3213100"/>
            <a:ext cx="7777163" cy="3213100"/>
          </a:xfrm>
          <a:prstGeom prst="rect">
            <a:avLst/>
          </a:prstGeom>
          <a:noFill/>
          <a:ln w="9525">
            <a:noFill/>
            <a:miter lim="800000"/>
            <a:headEnd/>
            <a:tailEnd/>
          </a:ln>
        </p:spPr>
      </p:pic>
      <p:sp>
        <p:nvSpPr>
          <p:cNvPr id="95238" name="Text Box 7"/>
          <p:cNvSpPr txBox="1">
            <a:spLocks noChangeArrowheads="1"/>
          </p:cNvSpPr>
          <p:nvPr/>
        </p:nvSpPr>
        <p:spPr bwMode="auto">
          <a:xfrm>
            <a:off x="755650" y="3284538"/>
            <a:ext cx="1655763" cy="366712"/>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洛杉矶</a:t>
            </a:r>
            <a:r>
              <a:rPr lang="en-US" altLang="zh-CN">
                <a:solidFill>
                  <a:schemeClr val="tx1"/>
                </a:solidFill>
                <a:ea typeface="楷体" pitchFamily="49" charset="-122"/>
              </a:rPr>
              <a:t>—</a:t>
            </a:r>
            <a:r>
              <a:rPr lang="zh-CN" altLang="en-US">
                <a:solidFill>
                  <a:schemeClr val="tx1"/>
                </a:solidFill>
                <a:ea typeface="楷体" pitchFamily="49" charset="-122"/>
              </a:rPr>
              <a:t>纽约</a:t>
            </a:r>
            <a:endParaRPr lang="zh-CN" altLang="en-US">
              <a:solidFill>
                <a:schemeClr val="tx1"/>
              </a:solidFill>
              <a:latin typeface="Arial" charset="0"/>
              <a:ea typeface="楷体" pitchFamily="49" charset="-122"/>
            </a:endParaRPr>
          </a:p>
        </p:txBody>
      </p:sp>
      <p:sp>
        <p:nvSpPr>
          <p:cNvPr id="95239" name="AutoShape 11"/>
          <p:cNvSpPr>
            <a:spLocks noChangeArrowheads="1"/>
          </p:cNvSpPr>
          <p:nvPr/>
        </p:nvSpPr>
        <p:spPr bwMode="auto">
          <a:xfrm>
            <a:off x="1331913" y="3933825"/>
            <a:ext cx="3384550" cy="358775"/>
          </a:xfrm>
          <a:prstGeom prst="wedgeRoundRectCallout">
            <a:avLst>
              <a:gd name="adj1" fmla="val 47889"/>
              <a:gd name="adj2" fmla="val 91593"/>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5240" name="Text Box 10"/>
          <p:cNvSpPr txBox="1">
            <a:spLocks noChangeArrowheads="1"/>
          </p:cNvSpPr>
          <p:nvPr/>
        </p:nvSpPr>
        <p:spPr bwMode="auto">
          <a:xfrm>
            <a:off x="1331913" y="3925888"/>
            <a:ext cx="34480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我国航空公司在此航段无经营权</a:t>
            </a:r>
            <a:r>
              <a:rPr lang="zh-CN" altLang="en-US" b="0">
                <a:solidFill>
                  <a:schemeClr val="tx1"/>
                </a:solidFill>
                <a:latin typeface="Arial"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6258"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6259"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6260" name="Text Box 5"/>
          <p:cNvSpPr txBox="1">
            <a:spLocks noChangeArrowheads="1"/>
          </p:cNvSpPr>
          <p:nvPr/>
        </p:nvSpPr>
        <p:spPr bwMode="auto">
          <a:xfrm>
            <a:off x="1116013" y="2349500"/>
            <a:ext cx="2376487" cy="2981325"/>
          </a:xfrm>
          <a:prstGeom prst="rect">
            <a:avLst/>
          </a:prstGeom>
          <a:noFill/>
          <a:ln w="9525">
            <a:noFill/>
            <a:miter lim="800000"/>
            <a:headEnd/>
            <a:tailEnd/>
          </a:ln>
        </p:spPr>
        <p:txBody>
          <a:bodyPr>
            <a:spAutoFit/>
          </a:bodyPr>
          <a:lstStyle/>
          <a:p>
            <a:pPr>
              <a:lnSpc>
                <a:spcPct val="150000"/>
              </a:lnSpc>
            </a:pPr>
            <a:r>
              <a:rPr lang="zh-CN" altLang="en-US" b="0">
                <a:solidFill>
                  <a:schemeClr val="tx1"/>
                </a:solidFill>
                <a:latin typeface="Arial" charset="0"/>
                <a:ea typeface="楷体" pitchFamily="49" charset="-122"/>
              </a:rPr>
              <a:t>⑤因中转国家（地区）需办理过境签证，购票人需选择其他临近目的地国家（地区）中转，并乘坐国外航空公司航班的，需要审批。</a:t>
            </a:r>
          </a:p>
        </p:txBody>
      </p:sp>
      <p:pic>
        <p:nvPicPr>
          <p:cNvPr id="96261" name="图片 9" descr="C:\Users\caacsc\Desktop\审批单说明-莫尔兹比港.jpg"/>
          <p:cNvPicPr>
            <a:picLocks noChangeAspect="1" noChangeArrowheads="1"/>
          </p:cNvPicPr>
          <p:nvPr/>
        </p:nvPicPr>
        <p:blipFill>
          <a:blip r:embed="rId3"/>
          <a:srcRect t="18275" r="9305"/>
          <a:stretch>
            <a:fillRect/>
          </a:stretch>
        </p:blipFill>
        <p:spPr bwMode="auto">
          <a:xfrm>
            <a:off x="3563938" y="1989138"/>
            <a:ext cx="5143500" cy="4652962"/>
          </a:xfrm>
          <a:prstGeom prst="rect">
            <a:avLst/>
          </a:prstGeom>
          <a:noFill/>
          <a:ln w="9525">
            <a:noFill/>
            <a:miter lim="800000"/>
            <a:headEnd/>
            <a:tailEnd/>
          </a:ln>
        </p:spPr>
      </p:pic>
      <p:sp>
        <p:nvSpPr>
          <p:cNvPr id="96262" name="Text Box 7"/>
          <p:cNvSpPr txBox="1">
            <a:spLocks noChangeArrowheads="1"/>
          </p:cNvSpPr>
          <p:nvPr/>
        </p:nvSpPr>
        <p:spPr bwMode="auto">
          <a:xfrm>
            <a:off x="3635375" y="4508500"/>
            <a:ext cx="1655763" cy="915988"/>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latin typeface="Arial" charset="0"/>
              </a:rPr>
              <a:t>—</a:t>
            </a:r>
            <a:r>
              <a:rPr lang="zh-CN" altLang="en-US">
                <a:solidFill>
                  <a:schemeClr val="tx1"/>
                </a:solidFill>
                <a:latin typeface="Arial" charset="0"/>
                <a:ea typeface="楷体" pitchFamily="49" charset="-122"/>
              </a:rPr>
              <a:t>莫尔兹比港（巴布亚新几内亚）</a:t>
            </a:r>
          </a:p>
        </p:txBody>
      </p:sp>
      <p:sp>
        <p:nvSpPr>
          <p:cNvPr id="96263" name="AutoShape 11"/>
          <p:cNvSpPr>
            <a:spLocks noChangeArrowheads="1"/>
          </p:cNvSpPr>
          <p:nvPr/>
        </p:nvSpPr>
        <p:spPr bwMode="auto">
          <a:xfrm>
            <a:off x="5940425" y="5084763"/>
            <a:ext cx="1584325" cy="649287"/>
          </a:xfrm>
          <a:prstGeom prst="wedgeRoundRectCallout">
            <a:avLst>
              <a:gd name="adj1" fmla="val 80759"/>
              <a:gd name="adj2" fmla="val 109412"/>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6264" name="Text Box 11"/>
          <p:cNvSpPr txBox="1">
            <a:spLocks noChangeArrowheads="1"/>
          </p:cNvSpPr>
          <p:nvPr/>
        </p:nvSpPr>
        <p:spPr bwMode="auto">
          <a:xfrm>
            <a:off x="5940425" y="5084763"/>
            <a:ext cx="1655763" cy="641350"/>
          </a:xfrm>
          <a:prstGeom prst="rect">
            <a:avLst/>
          </a:prstGeom>
          <a:noFill/>
          <a:ln w="9525">
            <a:noFill/>
            <a:miter lim="800000"/>
            <a:headEnd/>
            <a:tailEnd/>
          </a:ln>
        </p:spPr>
        <p:txBody>
          <a:bodyPr>
            <a:spAutoFit/>
          </a:bodyPr>
          <a:lstStyle/>
          <a:p>
            <a:pPr>
              <a:spcBef>
                <a:spcPct val="50000"/>
              </a:spcBef>
            </a:pPr>
            <a:r>
              <a:rPr lang="zh-CN" altLang="en-US" b="0">
                <a:solidFill>
                  <a:schemeClr val="tx1"/>
                </a:solidFill>
                <a:ea typeface="楷体" pitchFamily="49" charset="-122"/>
              </a:rPr>
              <a:t>通航城市，但需要过境签证</a:t>
            </a:r>
          </a:p>
        </p:txBody>
      </p:sp>
      <p:sp>
        <p:nvSpPr>
          <p:cNvPr id="96265" name="AutoShape 11"/>
          <p:cNvSpPr>
            <a:spLocks noChangeArrowheads="1"/>
          </p:cNvSpPr>
          <p:nvPr/>
        </p:nvSpPr>
        <p:spPr bwMode="auto">
          <a:xfrm>
            <a:off x="3635375" y="3573463"/>
            <a:ext cx="1368425" cy="646112"/>
          </a:xfrm>
          <a:prstGeom prst="wedgeRoundRectCallout">
            <a:avLst>
              <a:gd name="adj1" fmla="val 72389"/>
              <a:gd name="adj2" fmla="val 46315"/>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6266" name="Text Box 13"/>
          <p:cNvSpPr txBox="1">
            <a:spLocks noChangeArrowheads="1"/>
          </p:cNvSpPr>
          <p:nvPr/>
        </p:nvSpPr>
        <p:spPr bwMode="auto">
          <a:xfrm>
            <a:off x="3635375" y="3573463"/>
            <a:ext cx="1441450" cy="641350"/>
          </a:xfrm>
          <a:prstGeom prst="rect">
            <a:avLst/>
          </a:prstGeom>
          <a:noFill/>
          <a:ln w="9525">
            <a:noFill/>
            <a:miter lim="800000"/>
            <a:headEnd/>
            <a:tailEnd/>
          </a:ln>
        </p:spPr>
        <p:txBody>
          <a:bodyPr>
            <a:spAutoFit/>
          </a:bodyPr>
          <a:lstStyle/>
          <a:p>
            <a:pPr>
              <a:spcBef>
                <a:spcPct val="50000"/>
              </a:spcBef>
            </a:pPr>
            <a:r>
              <a:rPr lang="zh-CN" altLang="en-US" b="0">
                <a:solidFill>
                  <a:schemeClr val="tx1"/>
                </a:solidFill>
                <a:ea typeface="楷体" pitchFamily="49" charset="-122"/>
              </a:rPr>
              <a:t>通航城市，免过境签证 </a:t>
            </a:r>
          </a:p>
        </p:txBody>
      </p:sp>
      <p:sp>
        <p:nvSpPr>
          <p:cNvPr id="96267" name="AutoShape 11"/>
          <p:cNvSpPr>
            <a:spLocks noChangeArrowheads="1"/>
          </p:cNvSpPr>
          <p:nvPr/>
        </p:nvSpPr>
        <p:spPr bwMode="auto">
          <a:xfrm>
            <a:off x="7092950" y="3716338"/>
            <a:ext cx="1366838" cy="360362"/>
          </a:xfrm>
          <a:prstGeom prst="wedgeRoundRectCallout">
            <a:avLst>
              <a:gd name="adj1" fmla="val 16435"/>
              <a:gd name="adj2" fmla="val 220926"/>
              <a:gd name="adj3" fmla="val 16667"/>
            </a:avLst>
          </a:prstGeom>
          <a:solidFill>
            <a:srgbClr val="FFF0A7">
              <a:alpha val="79999"/>
            </a:srgbClr>
          </a:solidFill>
          <a:ln w="9525">
            <a:solidFill>
              <a:schemeClr val="tx1"/>
            </a:solidFill>
            <a:miter lim="800000"/>
            <a:headEnd/>
            <a:tailEnd/>
          </a:ln>
        </p:spPr>
        <p:txBody>
          <a:bodyPr/>
          <a:lstStyle/>
          <a:p>
            <a:pPr algn="ctr"/>
            <a:endParaRPr lang="zh-CN" altLang="en-US" b="0">
              <a:solidFill>
                <a:schemeClr val="tx1"/>
              </a:solidFill>
              <a:latin typeface="Arial" charset="0"/>
            </a:endParaRPr>
          </a:p>
        </p:txBody>
      </p:sp>
      <p:sp>
        <p:nvSpPr>
          <p:cNvPr id="96268" name="Rectangle 15"/>
          <p:cNvSpPr>
            <a:spLocks noChangeArrowheads="1"/>
          </p:cNvSpPr>
          <p:nvPr/>
        </p:nvSpPr>
        <p:spPr bwMode="auto">
          <a:xfrm>
            <a:off x="7132638" y="3709988"/>
            <a:ext cx="1327150" cy="366712"/>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非通航城市</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7282"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7283"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7284" name="Text Box 5"/>
          <p:cNvSpPr txBox="1">
            <a:spLocks noChangeArrowheads="1"/>
          </p:cNvSpPr>
          <p:nvPr/>
        </p:nvSpPr>
        <p:spPr bwMode="auto">
          <a:xfrm>
            <a:off x="1116013" y="2276475"/>
            <a:ext cx="7200900" cy="915988"/>
          </a:xfrm>
          <a:prstGeom prst="rect">
            <a:avLst/>
          </a:prstGeom>
          <a:noFill/>
          <a:ln w="9525">
            <a:noFill/>
            <a:miter lim="800000"/>
            <a:headEnd/>
            <a:tailEnd/>
          </a:ln>
        </p:spPr>
        <p:txBody>
          <a:bodyPr>
            <a:spAutoFit/>
          </a:bodyPr>
          <a:lstStyle/>
          <a:p>
            <a:r>
              <a:rPr lang="zh-CN" altLang="en-US">
                <a:solidFill>
                  <a:schemeClr val="tx1"/>
                </a:solidFill>
                <a:latin typeface="Arial" charset="0"/>
              </a:rPr>
              <a:t>⑥</a:t>
            </a:r>
            <a:r>
              <a:rPr lang="zh-CN" altLang="en-US" b="0">
                <a:solidFill>
                  <a:schemeClr val="tx1"/>
                </a:solidFill>
                <a:latin typeface="Arial" charset="0"/>
                <a:ea typeface="楷体" pitchFamily="49" charset="-122"/>
              </a:rPr>
              <a:t>乘坐我国航空公司航班到达国外目的地城市需中转</a:t>
            </a:r>
            <a:r>
              <a:rPr lang="en-US" altLang="zh-CN" b="0">
                <a:solidFill>
                  <a:schemeClr val="tx1"/>
                </a:solidFill>
                <a:latin typeface="Arial" charset="0"/>
                <a:ea typeface="楷体" pitchFamily="49" charset="-122"/>
              </a:rPr>
              <a:t>1</a:t>
            </a:r>
            <a:r>
              <a:rPr lang="zh-CN" altLang="en-US" b="0">
                <a:solidFill>
                  <a:schemeClr val="tx1"/>
                </a:solidFill>
                <a:latin typeface="Arial" charset="0"/>
                <a:ea typeface="楷体" pitchFamily="49" charset="-122"/>
              </a:rPr>
              <a:t>次以上（不含</a:t>
            </a:r>
            <a:r>
              <a:rPr lang="en-US" altLang="zh-CN" b="0">
                <a:solidFill>
                  <a:schemeClr val="tx1"/>
                </a:solidFill>
                <a:latin typeface="Arial" charset="0"/>
                <a:ea typeface="楷体" pitchFamily="49" charset="-122"/>
              </a:rPr>
              <a:t>1</a:t>
            </a:r>
            <a:r>
              <a:rPr lang="zh-CN" altLang="en-US" b="0">
                <a:solidFill>
                  <a:schemeClr val="tx1"/>
                </a:solidFill>
                <a:latin typeface="Arial" charset="0"/>
                <a:ea typeface="楷体" pitchFamily="49" charset="-122"/>
              </a:rPr>
              <a:t>次）的，购票人可以乘坐国外航空公司航班以减少中转次数。此类情况需要审批。</a:t>
            </a:r>
          </a:p>
        </p:txBody>
      </p:sp>
      <p:grpSp>
        <p:nvGrpSpPr>
          <p:cNvPr id="97285" name="Group 74"/>
          <p:cNvGrpSpPr>
            <a:grpSpLocks/>
          </p:cNvGrpSpPr>
          <p:nvPr/>
        </p:nvGrpSpPr>
        <p:grpSpPr bwMode="auto">
          <a:xfrm>
            <a:off x="-1260475" y="3141663"/>
            <a:ext cx="10334625" cy="3673475"/>
            <a:chOff x="-794" y="1979"/>
            <a:chExt cx="6510" cy="2314"/>
          </a:xfrm>
        </p:grpSpPr>
        <p:grpSp>
          <p:nvGrpSpPr>
            <p:cNvPr id="97290" name="Group 72"/>
            <p:cNvGrpSpPr>
              <a:grpSpLocks/>
            </p:cNvGrpSpPr>
            <p:nvPr/>
          </p:nvGrpSpPr>
          <p:grpSpPr bwMode="auto">
            <a:xfrm>
              <a:off x="-794" y="1979"/>
              <a:ext cx="6510" cy="2314"/>
              <a:chOff x="-794" y="1979"/>
              <a:chExt cx="6510" cy="2314"/>
            </a:xfrm>
          </p:grpSpPr>
          <p:grpSp>
            <p:nvGrpSpPr>
              <p:cNvPr id="97296" name="组合 41"/>
              <p:cNvGrpSpPr>
                <a:grpSpLocks/>
              </p:cNvGrpSpPr>
              <p:nvPr/>
            </p:nvGrpSpPr>
            <p:grpSpPr bwMode="auto">
              <a:xfrm>
                <a:off x="47" y="2002"/>
                <a:ext cx="5669" cy="2291"/>
                <a:chOff x="32" y="2928958"/>
                <a:chExt cx="9144000" cy="4071942"/>
              </a:xfrm>
            </p:grpSpPr>
            <p:pic>
              <p:nvPicPr>
                <p:cNvPr id="97300" name="图片 18"/>
                <p:cNvPicPr>
                  <a:picLocks noChangeAspect="1" noChangeArrowheads="1"/>
                </p:cNvPicPr>
                <p:nvPr/>
              </p:nvPicPr>
              <p:blipFill>
                <a:blip r:embed="rId3"/>
                <a:srcRect/>
                <a:stretch>
                  <a:fillRect/>
                </a:stretch>
              </p:blipFill>
              <p:spPr bwMode="auto">
                <a:xfrm>
                  <a:off x="32" y="2928958"/>
                  <a:ext cx="9144000" cy="4071942"/>
                </a:xfrm>
                <a:prstGeom prst="rect">
                  <a:avLst/>
                </a:prstGeom>
                <a:noFill/>
                <a:ln w="19050">
                  <a:noFill/>
                  <a:miter lim="800000"/>
                  <a:headEnd/>
                  <a:tailEnd/>
                </a:ln>
              </p:spPr>
            </p:pic>
            <p:sp>
              <p:nvSpPr>
                <p:cNvPr id="16" name="TextBox 15"/>
                <p:cNvSpPr txBox="1"/>
                <p:nvPr/>
              </p:nvSpPr>
              <p:spPr>
                <a:xfrm>
                  <a:off x="2929209" y="5356836"/>
                  <a:ext cx="1114571" cy="273714"/>
                </a:xfrm>
                <a:prstGeom prst="rect">
                  <a:avLst/>
                </a:prstGeom>
                <a:noFill/>
              </p:spPr>
              <p:txBody>
                <a:bodyPr>
                  <a:spAutoFit/>
                </a:bodyPr>
                <a:lstStyle/>
                <a:p>
                  <a:pPr fontAlgn="auto">
                    <a:spcBef>
                      <a:spcPts val="0"/>
                    </a:spcBef>
                    <a:spcAft>
                      <a:spcPts val="0"/>
                    </a:spcAft>
                    <a:defRPr/>
                  </a:pPr>
                  <a:r>
                    <a:rPr lang="zh-CN" altLang="en-US" sz="1050" dirty="0">
                      <a:solidFill>
                        <a:srgbClr val="FF0000"/>
                      </a:solidFill>
                      <a:latin typeface="+mn-lt"/>
                      <a:ea typeface="+mn-ea"/>
                    </a:rPr>
                    <a:t>亚的斯亚贝巴</a:t>
                  </a:r>
                </a:p>
              </p:txBody>
            </p:sp>
            <p:sp>
              <p:nvSpPr>
                <p:cNvPr id="17" name="TextBox 16"/>
                <p:cNvSpPr txBox="1"/>
                <p:nvPr/>
              </p:nvSpPr>
              <p:spPr>
                <a:xfrm>
                  <a:off x="1751731" y="5673207"/>
                  <a:ext cx="1114571" cy="273714"/>
                </a:xfrm>
                <a:prstGeom prst="rect">
                  <a:avLst/>
                </a:prstGeom>
                <a:noFill/>
              </p:spPr>
              <p:txBody>
                <a:bodyPr>
                  <a:spAutoFit/>
                </a:bodyPr>
                <a:lstStyle/>
                <a:p>
                  <a:pPr fontAlgn="auto">
                    <a:spcBef>
                      <a:spcPts val="0"/>
                    </a:spcBef>
                    <a:spcAft>
                      <a:spcPts val="0"/>
                    </a:spcAft>
                    <a:defRPr/>
                  </a:pPr>
                  <a:r>
                    <a:rPr lang="zh-CN" altLang="en-US" sz="1050" dirty="0">
                      <a:solidFill>
                        <a:srgbClr val="FF0000"/>
                      </a:solidFill>
                      <a:latin typeface="+mn-lt"/>
                      <a:ea typeface="+mn-ea"/>
                    </a:rPr>
                    <a:t>布拉柴维尔</a:t>
                  </a:r>
                </a:p>
              </p:txBody>
            </p:sp>
            <p:sp>
              <p:nvSpPr>
                <p:cNvPr id="28" name="弧形 27"/>
                <p:cNvSpPr/>
                <p:nvPr/>
              </p:nvSpPr>
              <p:spPr>
                <a:xfrm rot="9955203" flipV="1">
                  <a:off x="3369553" y="4107350"/>
                  <a:ext cx="5108317" cy="822919"/>
                </a:xfrm>
                <a:prstGeom prst="arc">
                  <a:avLst>
                    <a:gd name="adj1" fmla="val 10809548"/>
                    <a:gd name="adj2" fmla="val 20912880"/>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a:p>
              </p:txBody>
            </p:sp>
            <p:sp>
              <p:nvSpPr>
                <p:cNvPr id="29" name="弧形 28"/>
                <p:cNvSpPr/>
                <p:nvPr/>
              </p:nvSpPr>
              <p:spPr>
                <a:xfrm rot="11305839">
                  <a:off x="1716246" y="3755432"/>
                  <a:ext cx="2611419" cy="1581854"/>
                </a:xfrm>
                <a:prstGeom prst="arc">
                  <a:avLst>
                    <a:gd name="adj1" fmla="val 10415489"/>
                    <a:gd name="adj2" fmla="val 15872384"/>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a:p>
              </p:txBody>
            </p:sp>
            <p:sp>
              <p:nvSpPr>
                <p:cNvPr id="30" name="弧形 29"/>
                <p:cNvSpPr/>
                <p:nvPr/>
              </p:nvSpPr>
              <p:spPr>
                <a:xfrm rot="8903804">
                  <a:off x="1967871" y="5081346"/>
                  <a:ext cx="1703310" cy="357250"/>
                </a:xfrm>
                <a:prstGeom prst="arc">
                  <a:avLst>
                    <a:gd name="adj1" fmla="val 13736693"/>
                    <a:gd name="adj2" fmla="val 75230"/>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a:p>
              </p:txBody>
            </p:sp>
            <p:sp>
              <p:nvSpPr>
                <p:cNvPr id="31" name="任意多边形 30"/>
                <p:cNvSpPr/>
                <p:nvPr/>
              </p:nvSpPr>
              <p:spPr>
                <a:xfrm>
                  <a:off x="8358509" y="3785646"/>
                  <a:ext cx="70971" cy="85313"/>
                </a:xfrm>
                <a:custGeom>
                  <a:avLst/>
                  <a:gdLst>
                    <a:gd name="connsiteX0" fmla="*/ 71966 w 71966"/>
                    <a:gd name="connsiteY0" fmla="*/ 54066 h 85023"/>
                    <a:gd name="connsiteX1" fmla="*/ 9336 w 71966"/>
                    <a:gd name="connsiteY1" fmla="*/ 66592 h 85023"/>
                    <a:gd name="connsiteX2" fmla="*/ 46914 w 71966"/>
                    <a:gd name="connsiteY2" fmla="*/ 79118 h 85023"/>
                    <a:gd name="connsiteX3" fmla="*/ 59440 w 71966"/>
                    <a:gd name="connsiteY3" fmla="*/ 41539 h 85023"/>
                    <a:gd name="connsiteX4" fmla="*/ 21862 w 71966"/>
                    <a:gd name="connsiteY4" fmla="*/ 66592 h 8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66" h="85023">
                      <a:moveTo>
                        <a:pt x="71966" y="54066"/>
                      </a:moveTo>
                      <a:cubicBezTo>
                        <a:pt x="51089" y="58241"/>
                        <a:pt x="24390" y="51538"/>
                        <a:pt x="9336" y="66592"/>
                      </a:cubicBezTo>
                      <a:cubicBezTo>
                        <a:pt x="0" y="75928"/>
                        <a:pt x="35104" y="85023"/>
                        <a:pt x="46914" y="79118"/>
                      </a:cubicBezTo>
                      <a:cubicBezTo>
                        <a:pt x="58724" y="73213"/>
                        <a:pt x="68777" y="50876"/>
                        <a:pt x="59440" y="41539"/>
                      </a:cubicBezTo>
                      <a:cubicBezTo>
                        <a:pt x="17901" y="0"/>
                        <a:pt x="21862" y="58377"/>
                        <a:pt x="21862" y="6659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dirty="0">
                    <a:solidFill>
                      <a:srgbClr val="FF0000"/>
                    </a:solidFill>
                  </a:endParaRPr>
                </a:p>
              </p:txBody>
            </p:sp>
            <p:sp>
              <p:nvSpPr>
                <p:cNvPr id="32" name="任意多边形 31"/>
                <p:cNvSpPr/>
                <p:nvPr/>
              </p:nvSpPr>
              <p:spPr>
                <a:xfrm>
                  <a:off x="4285727" y="4500147"/>
                  <a:ext cx="72585" cy="85313"/>
                </a:xfrm>
                <a:custGeom>
                  <a:avLst/>
                  <a:gdLst>
                    <a:gd name="connsiteX0" fmla="*/ 71966 w 71966"/>
                    <a:gd name="connsiteY0" fmla="*/ 54066 h 85023"/>
                    <a:gd name="connsiteX1" fmla="*/ 9336 w 71966"/>
                    <a:gd name="connsiteY1" fmla="*/ 66592 h 85023"/>
                    <a:gd name="connsiteX2" fmla="*/ 46914 w 71966"/>
                    <a:gd name="connsiteY2" fmla="*/ 79118 h 85023"/>
                    <a:gd name="connsiteX3" fmla="*/ 59440 w 71966"/>
                    <a:gd name="connsiteY3" fmla="*/ 41539 h 85023"/>
                    <a:gd name="connsiteX4" fmla="*/ 21862 w 71966"/>
                    <a:gd name="connsiteY4" fmla="*/ 66592 h 8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66" h="85023">
                      <a:moveTo>
                        <a:pt x="71966" y="54066"/>
                      </a:moveTo>
                      <a:cubicBezTo>
                        <a:pt x="51089" y="58241"/>
                        <a:pt x="24390" y="51538"/>
                        <a:pt x="9336" y="66592"/>
                      </a:cubicBezTo>
                      <a:cubicBezTo>
                        <a:pt x="0" y="75928"/>
                        <a:pt x="35104" y="85023"/>
                        <a:pt x="46914" y="79118"/>
                      </a:cubicBezTo>
                      <a:cubicBezTo>
                        <a:pt x="58724" y="73213"/>
                        <a:pt x="68777" y="50876"/>
                        <a:pt x="59440" y="41539"/>
                      </a:cubicBezTo>
                      <a:cubicBezTo>
                        <a:pt x="17901" y="0"/>
                        <a:pt x="21862" y="58377"/>
                        <a:pt x="21862" y="6659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dirty="0">
                    <a:solidFill>
                      <a:srgbClr val="FF0000"/>
                    </a:solidFill>
                  </a:endParaRPr>
                </a:p>
              </p:txBody>
            </p:sp>
            <p:sp>
              <p:nvSpPr>
                <p:cNvPr id="33" name="任意多边形 32"/>
                <p:cNvSpPr/>
                <p:nvPr/>
              </p:nvSpPr>
              <p:spPr>
                <a:xfrm>
                  <a:off x="3000180" y="5285742"/>
                  <a:ext cx="70971" cy="85313"/>
                </a:xfrm>
                <a:custGeom>
                  <a:avLst/>
                  <a:gdLst>
                    <a:gd name="connsiteX0" fmla="*/ 71966 w 71966"/>
                    <a:gd name="connsiteY0" fmla="*/ 54066 h 85023"/>
                    <a:gd name="connsiteX1" fmla="*/ 9336 w 71966"/>
                    <a:gd name="connsiteY1" fmla="*/ 66592 h 85023"/>
                    <a:gd name="connsiteX2" fmla="*/ 46914 w 71966"/>
                    <a:gd name="connsiteY2" fmla="*/ 79118 h 85023"/>
                    <a:gd name="connsiteX3" fmla="*/ 59440 w 71966"/>
                    <a:gd name="connsiteY3" fmla="*/ 41539 h 85023"/>
                    <a:gd name="connsiteX4" fmla="*/ 21862 w 71966"/>
                    <a:gd name="connsiteY4" fmla="*/ 66592 h 8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66" h="85023">
                      <a:moveTo>
                        <a:pt x="71966" y="54066"/>
                      </a:moveTo>
                      <a:cubicBezTo>
                        <a:pt x="51089" y="58241"/>
                        <a:pt x="24390" y="51538"/>
                        <a:pt x="9336" y="66592"/>
                      </a:cubicBezTo>
                      <a:cubicBezTo>
                        <a:pt x="0" y="75928"/>
                        <a:pt x="35104" y="85023"/>
                        <a:pt x="46914" y="79118"/>
                      </a:cubicBezTo>
                      <a:cubicBezTo>
                        <a:pt x="58724" y="73213"/>
                        <a:pt x="68777" y="50876"/>
                        <a:pt x="59440" y="41539"/>
                      </a:cubicBezTo>
                      <a:cubicBezTo>
                        <a:pt x="17901" y="0"/>
                        <a:pt x="21862" y="58377"/>
                        <a:pt x="21862" y="6659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dirty="0">
                    <a:solidFill>
                      <a:srgbClr val="FF0000"/>
                    </a:solidFill>
                  </a:endParaRPr>
                </a:p>
              </p:txBody>
            </p:sp>
            <p:sp>
              <p:nvSpPr>
                <p:cNvPr id="35" name="任意多边形 34"/>
                <p:cNvSpPr/>
                <p:nvPr/>
              </p:nvSpPr>
              <p:spPr>
                <a:xfrm>
                  <a:off x="500057" y="3144019"/>
                  <a:ext cx="72584" cy="83536"/>
                </a:xfrm>
                <a:custGeom>
                  <a:avLst/>
                  <a:gdLst>
                    <a:gd name="connsiteX0" fmla="*/ 71966 w 71966"/>
                    <a:gd name="connsiteY0" fmla="*/ 54066 h 85023"/>
                    <a:gd name="connsiteX1" fmla="*/ 9336 w 71966"/>
                    <a:gd name="connsiteY1" fmla="*/ 66592 h 85023"/>
                    <a:gd name="connsiteX2" fmla="*/ 46914 w 71966"/>
                    <a:gd name="connsiteY2" fmla="*/ 79118 h 85023"/>
                    <a:gd name="connsiteX3" fmla="*/ 59440 w 71966"/>
                    <a:gd name="connsiteY3" fmla="*/ 41539 h 85023"/>
                    <a:gd name="connsiteX4" fmla="*/ 21862 w 71966"/>
                    <a:gd name="connsiteY4" fmla="*/ 66592 h 8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66" h="85023">
                      <a:moveTo>
                        <a:pt x="71966" y="54066"/>
                      </a:moveTo>
                      <a:cubicBezTo>
                        <a:pt x="51089" y="58241"/>
                        <a:pt x="24390" y="51538"/>
                        <a:pt x="9336" y="66592"/>
                      </a:cubicBezTo>
                      <a:cubicBezTo>
                        <a:pt x="0" y="75928"/>
                        <a:pt x="35104" y="85023"/>
                        <a:pt x="46914" y="79118"/>
                      </a:cubicBezTo>
                      <a:cubicBezTo>
                        <a:pt x="58724" y="73213"/>
                        <a:pt x="68777" y="50876"/>
                        <a:pt x="59440" y="41539"/>
                      </a:cubicBezTo>
                      <a:cubicBezTo>
                        <a:pt x="17901" y="0"/>
                        <a:pt x="21862" y="58377"/>
                        <a:pt x="21862" y="6659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b="0" dirty="0">
                    <a:solidFill>
                      <a:srgbClr val="FF0000"/>
                    </a:solidFill>
                  </a:endParaRPr>
                </a:p>
              </p:txBody>
            </p:sp>
          </p:grpSp>
          <p:grpSp>
            <p:nvGrpSpPr>
              <p:cNvPr id="97297" name="组合 39"/>
              <p:cNvGrpSpPr>
                <a:grpSpLocks/>
              </p:cNvGrpSpPr>
              <p:nvPr/>
            </p:nvGrpSpPr>
            <p:grpSpPr bwMode="auto">
              <a:xfrm>
                <a:off x="-794" y="1979"/>
                <a:ext cx="6067" cy="1705"/>
                <a:chOff x="-1357354" y="2888627"/>
                <a:chExt cx="9787006" cy="3030817"/>
              </a:xfrm>
            </p:grpSpPr>
            <p:sp>
              <p:nvSpPr>
                <p:cNvPr id="26" name="弧形 25"/>
                <p:cNvSpPr/>
                <p:nvPr/>
              </p:nvSpPr>
              <p:spPr>
                <a:xfrm rot="171196">
                  <a:off x="-1357354" y="3315252"/>
                  <a:ext cx="9787006" cy="643493"/>
                </a:xfrm>
                <a:prstGeom prst="arc">
                  <a:avLst>
                    <a:gd name="adj1" fmla="val 11091843"/>
                    <a:gd name="adj2" fmla="val 0"/>
                  </a:avLst>
                </a:prstGeom>
                <a:noFill/>
                <a:ln w="19050">
                  <a:solidFill>
                    <a:srgbClr val="0FCF3D"/>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dirty="0">
                    <a:solidFill>
                      <a:srgbClr val="00B050"/>
                    </a:solidFill>
                  </a:endParaRPr>
                </a:p>
              </p:txBody>
            </p:sp>
            <p:sp>
              <p:nvSpPr>
                <p:cNvPr id="27" name="弧形 26"/>
                <p:cNvSpPr/>
                <p:nvPr/>
              </p:nvSpPr>
              <p:spPr>
                <a:xfrm rot="8543379">
                  <a:off x="702644" y="2888627"/>
                  <a:ext cx="1603475" cy="3030816"/>
                </a:xfrm>
                <a:prstGeom prst="arc">
                  <a:avLst>
                    <a:gd name="adj1" fmla="val 16976416"/>
                    <a:gd name="adj2" fmla="val 5487868"/>
                  </a:avLst>
                </a:prstGeom>
                <a:noFill/>
                <a:ln w="19050">
                  <a:solidFill>
                    <a:srgbClr val="0FCF3D"/>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dirty="0">
                    <a:solidFill>
                      <a:srgbClr val="00B050"/>
                    </a:solidFill>
                  </a:endParaRPr>
                </a:p>
              </p:txBody>
            </p:sp>
          </p:grpSp>
        </p:grpSp>
        <p:grpSp>
          <p:nvGrpSpPr>
            <p:cNvPr id="97291" name="Group 73"/>
            <p:cNvGrpSpPr>
              <a:grpSpLocks/>
            </p:cNvGrpSpPr>
            <p:nvPr/>
          </p:nvGrpSpPr>
          <p:grpSpPr bwMode="auto">
            <a:xfrm>
              <a:off x="3767" y="3573"/>
              <a:ext cx="1949" cy="578"/>
              <a:chOff x="3767" y="3573"/>
              <a:chExt cx="1949" cy="578"/>
            </a:xfrm>
          </p:grpSpPr>
          <p:sp>
            <p:nvSpPr>
              <p:cNvPr id="97292" name="TextBox 43"/>
              <p:cNvSpPr txBox="1">
                <a:spLocks noChangeArrowheads="1"/>
              </p:cNvSpPr>
              <p:nvPr/>
            </p:nvSpPr>
            <p:spPr bwMode="auto">
              <a:xfrm>
                <a:off x="3940" y="3573"/>
                <a:ext cx="1776" cy="231"/>
              </a:xfrm>
              <a:prstGeom prst="rect">
                <a:avLst/>
              </a:prstGeom>
              <a:noFill/>
              <a:ln w="9525">
                <a:noFill/>
                <a:miter lim="800000"/>
                <a:headEnd/>
                <a:tailEnd/>
              </a:ln>
            </p:spPr>
            <p:txBody>
              <a:bodyPr>
                <a:spAutoFit/>
              </a:bodyPr>
              <a:lstStyle/>
              <a:p>
                <a:endParaRPr lang="zh-CN" altLang="en-US" b="0">
                  <a:solidFill>
                    <a:schemeClr val="tx1"/>
                  </a:solidFill>
                  <a:latin typeface="Calibri" pitchFamily="34" charset="0"/>
                </a:endParaRPr>
              </a:p>
            </p:txBody>
          </p:sp>
          <p:sp>
            <p:nvSpPr>
              <p:cNvPr id="45" name="TextBox 44"/>
              <p:cNvSpPr txBox="1"/>
              <p:nvPr/>
            </p:nvSpPr>
            <p:spPr>
              <a:xfrm>
                <a:off x="3767" y="3748"/>
                <a:ext cx="1949" cy="403"/>
              </a:xfrm>
              <a:prstGeom prst="rect">
                <a:avLst/>
              </a:prstGeom>
              <a:solidFill>
                <a:schemeClr val="bg1">
                  <a:lumMod val="95000"/>
                </a:schemeClr>
              </a:solidFill>
            </p:spPr>
            <p:txBody>
              <a:bodyPr>
                <a:spAutoFit/>
              </a:bodyPr>
              <a:lstStyle/>
              <a:p>
                <a:pPr fontAlgn="auto">
                  <a:spcBef>
                    <a:spcPts val="0"/>
                  </a:spcBef>
                  <a:spcAft>
                    <a:spcPts val="0"/>
                  </a:spcAft>
                  <a:defRPr/>
                </a:pPr>
                <a:r>
                  <a:rPr lang="zh-CN" altLang="en-US" sz="1200" dirty="0">
                    <a:solidFill>
                      <a:schemeClr val="tx1"/>
                    </a:solidFill>
                    <a:latin typeface="+mn-lt"/>
                    <a:ea typeface="+mn-ea"/>
                  </a:rPr>
                  <a:t>                        符合国际航班选择标准的航线</a:t>
                </a:r>
                <a:endParaRPr lang="en-US" altLang="zh-CN" sz="1200" dirty="0">
                  <a:solidFill>
                    <a:schemeClr val="tx1"/>
                  </a:solidFill>
                  <a:latin typeface="+mn-lt"/>
                  <a:ea typeface="+mn-ea"/>
                </a:endParaRPr>
              </a:p>
              <a:p>
                <a:pPr fontAlgn="auto">
                  <a:spcBef>
                    <a:spcPts val="0"/>
                  </a:spcBef>
                  <a:spcAft>
                    <a:spcPts val="0"/>
                  </a:spcAft>
                  <a:defRPr/>
                </a:pPr>
                <a:endParaRPr lang="en-US" altLang="zh-CN" sz="1200" dirty="0">
                  <a:solidFill>
                    <a:schemeClr val="tx1"/>
                  </a:solidFill>
                  <a:latin typeface="+mn-lt"/>
                  <a:ea typeface="+mn-ea"/>
                </a:endParaRPr>
              </a:p>
              <a:p>
                <a:pPr fontAlgn="auto">
                  <a:spcBef>
                    <a:spcPts val="0"/>
                  </a:spcBef>
                  <a:spcAft>
                    <a:spcPts val="0"/>
                  </a:spcAft>
                  <a:defRPr/>
                </a:pPr>
                <a:r>
                  <a:rPr lang="zh-CN" altLang="en-US" sz="1200" dirty="0">
                    <a:solidFill>
                      <a:schemeClr val="tx1"/>
                    </a:solidFill>
                    <a:latin typeface="+mn-lt"/>
                    <a:ea typeface="+mn-ea"/>
                  </a:rPr>
                  <a:t>                         需要外事部门审批的航线</a:t>
                </a:r>
              </a:p>
            </p:txBody>
          </p:sp>
          <p:sp>
            <p:nvSpPr>
              <p:cNvPr id="46" name="矩形 45"/>
              <p:cNvSpPr/>
              <p:nvPr/>
            </p:nvSpPr>
            <p:spPr>
              <a:xfrm>
                <a:off x="3810" y="3835"/>
                <a:ext cx="433" cy="74"/>
              </a:xfrm>
              <a:prstGeom prst="rect">
                <a:avLst/>
              </a:prstGeom>
              <a:solidFill>
                <a:srgbClr val="2B3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sp>
            <p:nvSpPr>
              <p:cNvPr id="47" name="矩形 46"/>
              <p:cNvSpPr/>
              <p:nvPr/>
            </p:nvSpPr>
            <p:spPr>
              <a:xfrm>
                <a:off x="3810" y="4022"/>
                <a:ext cx="433" cy="74"/>
              </a:xfrm>
              <a:prstGeom prst="rect">
                <a:avLst/>
              </a:prstGeom>
              <a:solidFill>
                <a:srgbClr val="0FCF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0"/>
              </a:p>
            </p:txBody>
          </p:sp>
        </p:grpSp>
      </p:grpSp>
      <p:sp>
        <p:nvSpPr>
          <p:cNvPr id="97286" name="Text Box 7"/>
          <p:cNvSpPr txBox="1">
            <a:spLocks noChangeArrowheads="1"/>
          </p:cNvSpPr>
          <p:nvPr/>
        </p:nvSpPr>
        <p:spPr bwMode="auto">
          <a:xfrm>
            <a:off x="107950" y="6375400"/>
            <a:ext cx="3240088" cy="366713"/>
          </a:xfrm>
          <a:prstGeom prst="rect">
            <a:avLst/>
          </a:prstGeom>
          <a:noFill/>
          <a:ln w="9525">
            <a:noFill/>
            <a:miter lim="800000"/>
            <a:headEnd/>
            <a:tailEnd/>
          </a:ln>
        </p:spPr>
        <p:txBody>
          <a:bodyPr>
            <a:spAutoFit/>
          </a:bodyPr>
          <a:lstStyle/>
          <a:p>
            <a:pPr>
              <a:spcBef>
                <a:spcPct val="50000"/>
              </a:spcBef>
            </a:pPr>
            <a:r>
              <a:rPr lang="zh-CN" altLang="en-US">
                <a:solidFill>
                  <a:schemeClr val="tx1"/>
                </a:solidFill>
                <a:latin typeface="Arial" charset="0"/>
                <a:ea typeface="楷体" pitchFamily="49" charset="-122"/>
              </a:rPr>
              <a:t>北京</a:t>
            </a:r>
            <a:r>
              <a:rPr lang="en-US" altLang="zh-CN">
                <a:solidFill>
                  <a:schemeClr val="tx1"/>
                </a:solidFill>
                <a:ea typeface="楷体" pitchFamily="49" charset="-122"/>
              </a:rPr>
              <a:t>—</a:t>
            </a:r>
            <a:r>
              <a:rPr lang="zh-CN" altLang="en-US">
                <a:solidFill>
                  <a:schemeClr val="tx1"/>
                </a:solidFill>
                <a:ea typeface="楷体" pitchFamily="49" charset="-122"/>
              </a:rPr>
              <a:t>布拉柴维尔（刚果）</a:t>
            </a:r>
            <a:endParaRPr lang="zh-CN" altLang="en-US">
              <a:solidFill>
                <a:schemeClr val="tx1"/>
              </a:solidFill>
              <a:latin typeface="Arial" charset="0"/>
              <a:ea typeface="楷体" pitchFamily="49" charset="-122"/>
            </a:endParaRPr>
          </a:p>
        </p:txBody>
      </p:sp>
      <p:sp>
        <p:nvSpPr>
          <p:cNvPr id="97287" name="AutoShape 11"/>
          <p:cNvSpPr>
            <a:spLocks noChangeArrowheads="1"/>
          </p:cNvSpPr>
          <p:nvPr/>
        </p:nvSpPr>
        <p:spPr bwMode="auto">
          <a:xfrm flipH="1">
            <a:off x="3348038" y="6092825"/>
            <a:ext cx="1368425" cy="360363"/>
          </a:xfrm>
          <a:prstGeom prst="wedgeRoundRectCallout">
            <a:avLst>
              <a:gd name="adj1" fmla="val 131204"/>
              <a:gd name="adj2" fmla="val -113000"/>
              <a:gd name="adj3" fmla="val 16667"/>
            </a:avLst>
          </a:prstGeom>
          <a:solidFill>
            <a:srgbClr val="FFF0A7">
              <a:alpha val="79999"/>
            </a:srgbClr>
          </a:solidFill>
          <a:ln w="9525">
            <a:solidFill>
              <a:schemeClr val="tx1"/>
            </a:solidFill>
            <a:miter lim="800000"/>
            <a:headEnd/>
            <a:tailEnd/>
          </a:ln>
        </p:spPr>
        <p:txBody>
          <a:bodyPr/>
          <a:lstStyle/>
          <a:p>
            <a:endParaRPr lang="zh-CN" altLang="en-US" b="0">
              <a:solidFill>
                <a:schemeClr val="tx1"/>
              </a:solidFill>
              <a:latin typeface="Arial" charset="0"/>
            </a:endParaRPr>
          </a:p>
          <a:p>
            <a:pPr algn="ctr"/>
            <a:endParaRPr lang="zh-CN" altLang="en-US" b="0">
              <a:solidFill>
                <a:schemeClr val="tx1"/>
              </a:solidFill>
              <a:latin typeface="Arial" charset="0"/>
            </a:endParaRPr>
          </a:p>
        </p:txBody>
      </p:sp>
      <p:sp>
        <p:nvSpPr>
          <p:cNvPr id="97288" name="Text Box 76"/>
          <p:cNvSpPr txBox="1">
            <a:spLocks noChangeArrowheads="1"/>
          </p:cNvSpPr>
          <p:nvPr/>
        </p:nvSpPr>
        <p:spPr bwMode="auto">
          <a:xfrm>
            <a:off x="3400425" y="6086475"/>
            <a:ext cx="1327150" cy="366713"/>
          </a:xfrm>
          <a:prstGeom prst="rect">
            <a:avLst/>
          </a:prstGeom>
          <a:noFill/>
          <a:ln w="9525">
            <a:noFill/>
            <a:miter lim="800000"/>
            <a:headEnd/>
            <a:tailEnd/>
          </a:ln>
        </p:spPr>
        <p:txBody>
          <a:bodyPr wrap="none">
            <a:spAutoFit/>
          </a:bodyPr>
          <a:lstStyle/>
          <a:p>
            <a:r>
              <a:rPr lang="zh-CN" altLang="en-US" b="0">
                <a:solidFill>
                  <a:schemeClr val="tx1"/>
                </a:solidFill>
                <a:latin typeface="Arial" charset="0"/>
                <a:ea typeface="楷体" pitchFamily="49" charset="-122"/>
              </a:rPr>
              <a:t>非通航城市</a:t>
            </a:r>
          </a:p>
        </p:txBody>
      </p:sp>
      <p:sp>
        <p:nvSpPr>
          <p:cNvPr id="97289" name="AutoShape 11"/>
          <p:cNvSpPr>
            <a:spLocks noChangeArrowheads="1"/>
          </p:cNvSpPr>
          <p:nvPr/>
        </p:nvSpPr>
        <p:spPr bwMode="auto">
          <a:xfrm flipH="1">
            <a:off x="1476375" y="3789363"/>
            <a:ext cx="1223963" cy="431800"/>
          </a:xfrm>
          <a:prstGeom prst="wedgeRoundRectCallout">
            <a:avLst>
              <a:gd name="adj1" fmla="val 110310"/>
              <a:gd name="adj2" fmla="val -105519"/>
              <a:gd name="adj3" fmla="val 16667"/>
            </a:avLst>
          </a:prstGeom>
          <a:solidFill>
            <a:srgbClr val="FFF0A7">
              <a:alpha val="79999"/>
            </a:srgbClr>
          </a:solidFill>
          <a:ln w="9525">
            <a:solidFill>
              <a:schemeClr val="tx1"/>
            </a:solidFill>
            <a:miter lim="800000"/>
            <a:headEnd/>
            <a:tailEnd/>
          </a:ln>
        </p:spPr>
        <p:txBody>
          <a:bodyPr/>
          <a:lstStyle/>
          <a:p>
            <a:r>
              <a:rPr lang="zh-CN" altLang="en-US" b="0">
                <a:solidFill>
                  <a:schemeClr val="tx1"/>
                </a:solidFill>
                <a:latin typeface="Arial" charset="0"/>
                <a:ea typeface="楷体" pitchFamily="49" charset="-122"/>
              </a:rPr>
              <a:t>通航城市</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8306"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8307"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8308" name="Text Box 5"/>
          <p:cNvSpPr txBox="1">
            <a:spLocks noChangeArrowheads="1"/>
          </p:cNvSpPr>
          <p:nvPr/>
        </p:nvSpPr>
        <p:spPr bwMode="auto">
          <a:xfrm>
            <a:off x="1116013" y="2276475"/>
            <a:ext cx="7200900" cy="641350"/>
          </a:xfrm>
          <a:prstGeom prst="rect">
            <a:avLst/>
          </a:prstGeom>
          <a:noFill/>
          <a:ln w="9525">
            <a:noFill/>
            <a:miter lim="800000"/>
            <a:headEnd/>
            <a:tailEnd/>
          </a:ln>
        </p:spPr>
        <p:txBody>
          <a:bodyPr>
            <a:spAutoFit/>
          </a:bodyPr>
          <a:lstStyle/>
          <a:p>
            <a:r>
              <a:rPr lang="zh-CN" altLang="en-US">
                <a:solidFill>
                  <a:schemeClr val="tx1"/>
                </a:solidFill>
                <a:latin typeface="Arial" charset="0"/>
              </a:rPr>
              <a:t>⑦</a:t>
            </a:r>
            <a:r>
              <a:rPr lang="zh-CN" altLang="en-US" b="0">
                <a:solidFill>
                  <a:schemeClr val="tx1"/>
                </a:solidFill>
                <a:latin typeface="Arial" charset="0"/>
                <a:ea typeface="楷体" pitchFamily="49" charset="-122"/>
              </a:rPr>
              <a:t>因涉密原因、临时紧急出国任务等特殊情况，购票人确需选择国外航空公司航班的，需要审批。</a:t>
            </a:r>
          </a:p>
        </p:txBody>
      </p:sp>
      <p:sp>
        <p:nvSpPr>
          <p:cNvPr id="98309" name="TextBox 43"/>
          <p:cNvSpPr txBox="1">
            <a:spLocks noChangeArrowheads="1"/>
          </p:cNvSpPr>
          <p:nvPr/>
        </p:nvSpPr>
        <p:spPr bwMode="auto">
          <a:xfrm>
            <a:off x="6254750" y="5672138"/>
            <a:ext cx="2819400" cy="366712"/>
          </a:xfrm>
          <a:prstGeom prst="rect">
            <a:avLst/>
          </a:prstGeom>
          <a:noFill/>
          <a:ln w="9525">
            <a:noFill/>
            <a:miter lim="800000"/>
            <a:headEnd/>
            <a:tailEnd/>
          </a:ln>
        </p:spPr>
        <p:txBody>
          <a:bodyPr>
            <a:spAutoFit/>
          </a:bodyPr>
          <a:lstStyle/>
          <a:p>
            <a:endParaRPr lang="zh-CN" altLang="en-US" b="0">
              <a:solidFill>
                <a:schemeClr val="tx1"/>
              </a:solidFill>
              <a:latin typeface="Calibri" pitchFamily="34" charset="0"/>
            </a:endParaRPr>
          </a:p>
        </p:txBody>
      </p:sp>
      <p:sp>
        <p:nvSpPr>
          <p:cNvPr id="98310" name="AutoShape 27"/>
          <p:cNvSpPr>
            <a:spLocks noChangeArrowheads="1"/>
          </p:cNvSpPr>
          <p:nvPr/>
        </p:nvSpPr>
        <p:spPr bwMode="auto">
          <a:xfrm>
            <a:off x="1403350" y="3213100"/>
            <a:ext cx="3960813" cy="1150938"/>
          </a:xfrm>
          <a:prstGeom prst="flowChartMultidocument">
            <a:avLst/>
          </a:prstGeom>
          <a:solidFill>
            <a:srgbClr val="DEF0F6"/>
          </a:solidFill>
          <a:ln w="9525">
            <a:solidFill>
              <a:schemeClr val="tx1"/>
            </a:solidFill>
            <a:miter lim="800000"/>
            <a:headEnd/>
            <a:tailEnd/>
          </a:ln>
        </p:spPr>
        <p:txBody>
          <a:bodyPr wrap="none" anchor="ctr"/>
          <a:lstStyle/>
          <a:p>
            <a:endParaRPr lang="zh-CN" altLang="en-US" b="0">
              <a:solidFill>
                <a:schemeClr val="tx1"/>
              </a:solidFill>
              <a:latin typeface="Arial" charset="0"/>
            </a:endParaRPr>
          </a:p>
        </p:txBody>
      </p:sp>
      <p:sp>
        <p:nvSpPr>
          <p:cNvPr id="98311" name="AutoShape 28"/>
          <p:cNvSpPr>
            <a:spLocks noChangeArrowheads="1"/>
          </p:cNvSpPr>
          <p:nvPr/>
        </p:nvSpPr>
        <p:spPr bwMode="auto">
          <a:xfrm rot="-6955334">
            <a:off x="5908675" y="4962526"/>
            <a:ext cx="485775" cy="1162050"/>
          </a:xfrm>
          <a:prstGeom prst="downArrow">
            <a:avLst>
              <a:gd name="adj1" fmla="val 50000"/>
              <a:gd name="adj2" fmla="val 59804"/>
            </a:avLst>
          </a:prstGeom>
          <a:solidFill>
            <a:srgbClr val="DEF0F6"/>
          </a:solidFill>
          <a:ln w="9525">
            <a:solidFill>
              <a:schemeClr val="tx1"/>
            </a:solidFill>
            <a:miter lim="800000"/>
            <a:headEnd/>
            <a:tailEnd/>
          </a:ln>
        </p:spPr>
        <p:txBody>
          <a:bodyPr vert="eaVert" wrap="none" anchor="ctr"/>
          <a:lstStyle/>
          <a:p>
            <a:endParaRPr lang="zh-CN" altLang="en-US" b="0">
              <a:solidFill>
                <a:schemeClr val="tx1"/>
              </a:solidFill>
              <a:latin typeface="Arial" charset="0"/>
            </a:endParaRPr>
          </a:p>
        </p:txBody>
      </p:sp>
      <p:sp>
        <p:nvSpPr>
          <p:cNvPr id="98312" name="AutoShape 31"/>
          <p:cNvSpPr>
            <a:spLocks noChangeArrowheads="1"/>
          </p:cNvSpPr>
          <p:nvPr/>
        </p:nvSpPr>
        <p:spPr bwMode="auto">
          <a:xfrm>
            <a:off x="3059113" y="5373688"/>
            <a:ext cx="2736850" cy="1008062"/>
          </a:xfrm>
          <a:prstGeom prst="wave">
            <a:avLst>
              <a:gd name="adj1" fmla="val 5037"/>
              <a:gd name="adj2" fmla="val 10000"/>
            </a:avLst>
          </a:prstGeom>
          <a:solidFill>
            <a:srgbClr val="CCFFCC"/>
          </a:solidFill>
          <a:ln w="9525">
            <a:solidFill>
              <a:schemeClr val="tx1"/>
            </a:solidFill>
            <a:round/>
            <a:headEnd/>
            <a:tailEnd/>
          </a:ln>
        </p:spPr>
        <p:txBody>
          <a:bodyPr wrap="none" anchor="ctr"/>
          <a:lstStyle/>
          <a:p>
            <a:endParaRPr lang="zh-CN" altLang="en-US" b="0">
              <a:solidFill>
                <a:schemeClr val="tx1"/>
              </a:solidFill>
              <a:latin typeface="Arial" charset="0"/>
            </a:endParaRPr>
          </a:p>
        </p:txBody>
      </p:sp>
      <p:sp>
        <p:nvSpPr>
          <p:cNvPr id="98313" name="Text Box 32"/>
          <p:cNvSpPr txBox="1">
            <a:spLocks noChangeArrowheads="1"/>
          </p:cNvSpPr>
          <p:nvPr/>
        </p:nvSpPr>
        <p:spPr bwMode="auto">
          <a:xfrm>
            <a:off x="1979613" y="3500438"/>
            <a:ext cx="2232025" cy="641350"/>
          </a:xfrm>
          <a:prstGeom prst="rect">
            <a:avLst/>
          </a:prstGeom>
          <a:noFill/>
          <a:ln w="9525">
            <a:noFill/>
            <a:miter lim="800000"/>
            <a:headEnd/>
            <a:tailEnd/>
          </a:ln>
        </p:spPr>
        <p:txBody>
          <a:bodyPr>
            <a:spAutoFit/>
          </a:bodyPr>
          <a:lstStyle/>
          <a:p>
            <a:pPr>
              <a:spcBef>
                <a:spcPct val="50000"/>
              </a:spcBef>
            </a:pPr>
            <a:r>
              <a:rPr lang="zh-CN" altLang="en-US" b="0">
                <a:solidFill>
                  <a:schemeClr val="tx1"/>
                </a:solidFill>
                <a:latin typeface="Arial" charset="0"/>
                <a:ea typeface="楷体" pitchFamily="49" charset="-122"/>
              </a:rPr>
              <a:t>特殊情况需要选择外国航空公司</a:t>
            </a:r>
          </a:p>
        </p:txBody>
      </p:sp>
      <p:sp>
        <p:nvSpPr>
          <p:cNvPr id="98314" name="Text Box 33"/>
          <p:cNvSpPr txBox="1">
            <a:spLocks noChangeArrowheads="1"/>
          </p:cNvSpPr>
          <p:nvPr/>
        </p:nvSpPr>
        <p:spPr bwMode="auto">
          <a:xfrm>
            <a:off x="3779838" y="5654675"/>
            <a:ext cx="936625" cy="366713"/>
          </a:xfrm>
          <a:prstGeom prst="rect">
            <a:avLst/>
          </a:prstGeom>
          <a:noFill/>
          <a:ln w="9525">
            <a:noFill/>
            <a:miter lim="800000"/>
            <a:headEnd/>
            <a:tailEnd/>
          </a:ln>
        </p:spPr>
        <p:txBody>
          <a:bodyPr>
            <a:spAutoFit/>
          </a:bodyPr>
          <a:lstStyle/>
          <a:p>
            <a:pPr>
              <a:spcBef>
                <a:spcPct val="50000"/>
              </a:spcBef>
            </a:pPr>
            <a:r>
              <a:rPr lang="zh-CN" altLang="en-US">
                <a:solidFill>
                  <a:schemeClr val="tx1"/>
                </a:solidFill>
                <a:ea typeface="楷体" pitchFamily="49" charset="-122"/>
              </a:rPr>
              <a:t>审  批</a:t>
            </a:r>
          </a:p>
        </p:txBody>
      </p:sp>
      <p:sp>
        <p:nvSpPr>
          <p:cNvPr id="98315" name="AutoShape 34"/>
          <p:cNvSpPr>
            <a:spLocks noChangeArrowheads="1"/>
          </p:cNvSpPr>
          <p:nvPr/>
        </p:nvSpPr>
        <p:spPr bwMode="auto">
          <a:xfrm rot="-2959006">
            <a:off x="2389187" y="4314826"/>
            <a:ext cx="485775" cy="1162050"/>
          </a:xfrm>
          <a:prstGeom prst="downArrow">
            <a:avLst>
              <a:gd name="adj1" fmla="val 50000"/>
              <a:gd name="adj2" fmla="val 59804"/>
            </a:avLst>
          </a:prstGeom>
          <a:solidFill>
            <a:srgbClr val="DEF0F6"/>
          </a:solidFill>
          <a:ln w="9525">
            <a:solidFill>
              <a:schemeClr val="tx1"/>
            </a:solidFill>
            <a:miter lim="800000"/>
            <a:headEnd/>
            <a:tailEnd/>
          </a:ln>
        </p:spPr>
        <p:txBody>
          <a:bodyPr vert="eaVert" wrap="none" anchor="ctr"/>
          <a:lstStyle/>
          <a:p>
            <a:endParaRPr lang="zh-CN" altLang="en-US" b="0">
              <a:solidFill>
                <a:schemeClr val="tx1"/>
              </a:solidFill>
              <a:latin typeface="Arial" charset="0"/>
            </a:endParaRPr>
          </a:p>
        </p:txBody>
      </p:sp>
      <p:pic>
        <p:nvPicPr>
          <p:cNvPr id="98316" name="Picture 35" descr="u=1127276616,488884032&amp;fm=21&amp;gp=0"/>
          <p:cNvPicPr>
            <a:picLocks noChangeAspect="1" noChangeArrowheads="1"/>
          </p:cNvPicPr>
          <p:nvPr/>
        </p:nvPicPr>
        <p:blipFill>
          <a:blip r:embed="rId3"/>
          <a:srcRect/>
          <a:stretch>
            <a:fillRect/>
          </a:stretch>
        </p:blipFill>
        <p:spPr bwMode="auto">
          <a:xfrm>
            <a:off x="6732588" y="4149725"/>
            <a:ext cx="1439862"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Oval 16"/>
          <p:cNvSpPr>
            <a:spLocks noChangeArrowheads="1"/>
          </p:cNvSpPr>
          <p:nvPr/>
        </p:nvSpPr>
        <p:spPr bwMode="auto">
          <a:xfrm>
            <a:off x="5651500" y="4149725"/>
            <a:ext cx="2159000" cy="1152525"/>
          </a:xfrm>
          <a:prstGeom prst="ellipse">
            <a:avLst/>
          </a:prstGeom>
          <a:solidFill>
            <a:srgbClr val="DEF0F6"/>
          </a:solidFill>
          <a:ln w="9525">
            <a:solidFill>
              <a:schemeClr val="tx1"/>
            </a:solidFill>
            <a:round/>
            <a:headEnd/>
            <a:tailEnd/>
          </a:ln>
        </p:spPr>
        <p:txBody>
          <a:bodyPr wrap="none" anchor="ctr"/>
          <a:lstStyle/>
          <a:p>
            <a:endParaRPr lang="zh-CN" altLang="en-US" b="0">
              <a:solidFill>
                <a:schemeClr val="tx1"/>
              </a:solidFill>
              <a:latin typeface="Arial" charset="0"/>
            </a:endParaRPr>
          </a:p>
        </p:txBody>
      </p:sp>
      <p:sp>
        <p:nvSpPr>
          <p:cNvPr id="99330" name="Oval 15"/>
          <p:cNvSpPr>
            <a:spLocks noChangeArrowheads="1"/>
          </p:cNvSpPr>
          <p:nvPr/>
        </p:nvSpPr>
        <p:spPr bwMode="auto">
          <a:xfrm>
            <a:off x="3492500" y="2349500"/>
            <a:ext cx="2159000" cy="1152525"/>
          </a:xfrm>
          <a:prstGeom prst="ellipse">
            <a:avLst/>
          </a:prstGeom>
          <a:solidFill>
            <a:srgbClr val="DEF0F6"/>
          </a:solidFill>
          <a:ln w="9525">
            <a:solidFill>
              <a:schemeClr val="tx1"/>
            </a:solidFill>
            <a:round/>
            <a:headEnd/>
            <a:tailEnd/>
          </a:ln>
        </p:spPr>
        <p:txBody>
          <a:bodyPr wrap="none" anchor="ctr"/>
          <a:lstStyle/>
          <a:p>
            <a:endParaRPr lang="zh-CN" altLang="en-US" b="0">
              <a:solidFill>
                <a:schemeClr val="tx1"/>
              </a:solidFill>
              <a:latin typeface="Arial" charset="0"/>
            </a:endParaRPr>
          </a:p>
        </p:txBody>
      </p:sp>
      <p:sp>
        <p:nvSpPr>
          <p:cNvPr id="99331" name="Oval 14"/>
          <p:cNvSpPr>
            <a:spLocks noChangeArrowheads="1"/>
          </p:cNvSpPr>
          <p:nvPr/>
        </p:nvSpPr>
        <p:spPr bwMode="auto">
          <a:xfrm>
            <a:off x="1476375" y="4148138"/>
            <a:ext cx="2159000" cy="1152525"/>
          </a:xfrm>
          <a:prstGeom prst="ellipse">
            <a:avLst/>
          </a:prstGeom>
          <a:solidFill>
            <a:srgbClr val="DEF0F6"/>
          </a:solidFill>
          <a:ln w="9525">
            <a:solidFill>
              <a:schemeClr val="tx1"/>
            </a:solidFill>
            <a:round/>
            <a:headEnd/>
            <a:tailEnd/>
          </a:ln>
        </p:spPr>
        <p:txBody>
          <a:bodyPr wrap="none" anchor="ctr"/>
          <a:lstStyle/>
          <a:p>
            <a:endParaRPr lang="zh-CN" altLang="en-US" b="0">
              <a:solidFill>
                <a:schemeClr val="tx1"/>
              </a:solidFill>
              <a:latin typeface="Arial" charset="0"/>
            </a:endParaRPr>
          </a:p>
        </p:txBody>
      </p:sp>
      <p:sp>
        <p:nvSpPr>
          <p:cNvPr id="99332"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99333"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2</a:t>
            </a:r>
            <a:r>
              <a:rPr lang="zh-CN" altLang="en-US" sz="2400" b="0">
                <a:solidFill>
                  <a:schemeClr val="tx1"/>
                </a:solidFill>
                <a:latin typeface="黑体" pitchFamily="49" charset="-122"/>
                <a:ea typeface="黑体" pitchFamily="49" charset="-122"/>
              </a:rPr>
              <a:t>、具体说明</a:t>
            </a:r>
          </a:p>
        </p:txBody>
      </p:sp>
      <p:pic>
        <p:nvPicPr>
          <p:cNvPr id="99334"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99335" name="TextBox 43"/>
          <p:cNvSpPr txBox="1">
            <a:spLocks noChangeArrowheads="1"/>
          </p:cNvSpPr>
          <p:nvPr/>
        </p:nvSpPr>
        <p:spPr bwMode="auto">
          <a:xfrm>
            <a:off x="6254750" y="5672138"/>
            <a:ext cx="2819400" cy="366712"/>
          </a:xfrm>
          <a:prstGeom prst="rect">
            <a:avLst/>
          </a:prstGeom>
          <a:noFill/>
          <a:ln w="9525">
            <a:noFill/>
            <a:miter lim="800000"/>
            <a:headEnd/>
            <a:tailEnd/>
          </a:ln>
        </p:spPr>
        <p:txBody>
          <a:bodyPr>
            <a:spAutoFit/>
          </a:bodyPr>
          <a:lstStyle/>
          <a:p>
            <a:endParaRPr lang="zh-CN" altLang="en-US" b="0">
              <a:solidFill>
                <a:schemeClr val="tx1"/>
              </a:solidFill>
              <a:latin typeface="Calibri" pitchFamily="34" charset="0"/>
            </a:endParaRPr>
          </a:p>
        </p:txBody>
      </p:sp>
      <p:sp>
        <p:nvSpPr>
          <p:cNvPr id="99336" name="AutoShape 9"/>
          <p:cNvSpPr>
            <a:spLocks noChangeArrowheads="1"/>
          </p:cNvSpPr>
          <p:nvPr/>
        </p:nvSpPr>
        <p:spPr bwMode="auto">
          <a:xfrm>
            <a:off x="3851275" y="3644900"/>
            <a:ext cx="1441450" cy="1223963"/>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zh-CN" altLang="en-US" b="0">
              <a:solidFill>
                <a:schemeClr val="tx1"/>
              </a:solidFill>
              <a:latin typeface="Arial" charset="0"/>
            </a:endParaRPr>
          </a:p>
        </p:txBody>
      </p:sp>
      <p:sp>
        <p:nvSpPr>
          <p:cNvPr id="99337" name="Text Box 10"/>
          <p:cNvSpPr txBox="1">
            <a:spLocks noChangeArrowheads="1"/>
          </p:cNvSpPr>
          <p:nvPr/>
        </p:nvSpPr>
        <p:spPr bwMode="auto">
          <a:xfrm>
            <a:off x="1763713" y="4365625"/>
            <a:ext cx="1655762" cy="835025"/>
          </a:xfrm>
          <a:prstGeom prst="rect">
            <a:avLst/>
          </a:prstGeom>
          <a:noFill/>
          <a:ln w="9525">
            <a:noFill/>
            <a:miter lim="800000"/>
            <a:headEnd/>
            <a:tailEnd/>
          </a:ln>
        </p:spPr>
        <p:txBody>
          <a:bodyPr>
            <a:spAutoFit/>
          </a:bodyPr>
          <a:lstStyle/>
          <a:p>
            <a:pPr>
              <a:lnSpc>
                <a:spcPct val="90000"/>
              </a:lnSpc>
              <a:spcAft>
                <a:spcPct val="35000"/>
              </a:spcAft>
            </a:pPr>
            <a:r>
              <a:rPr lang="zh-CN" altLang="en-US" b="0">
                <a:solidFill>
                  <a:schemeClr val="tx1"/>
                </a:solidFill>
                <a:latin typeface="Arial" charset="0"/>
                <a:ea typeface="楷体" pitchFamily="49" charset="-122"/>
              </a:rPr>
              <a:t>⑥到目的地城市需中转一次以上</a:t>
            </a:r>
            <a:endParaRPr lang="zh-CN" altLang="en-US" b="0">
              <a:solidFill>
                <a:schemeClr val="tx1"/>
              </a:solidFill>
              <a:latin typeface="Arial" charset="0"/>
            </a:endParaRPr>
          </a:p>
        </p:txBody>
      </p:sp>
      <p:sp>
        <p:nvSpPr>
          <p:cNvPr id="99338" name="Text Box 11"/>
          <p:cNvSpPr txBox="1">
            <a:spLocks noChangeArrowheads="1"/>
          </p:cNvSpPr>
          <p:nvPr/>
        </p:nvSpPr>
        <p:spPr bwMode="auto">
          <a:xfrm>
            <a:off x="3759200" y="2625725"/>
            <a:ext cx="1676400" cy="587375"/>
          </a:xfrm>
          <a:prstGeom prst="rect">
            <a:avLst/>
          </a:prstGeom>
          <a:noFill/>
          <a:ln w="9525">
            <a:noFill/>
            <a:miter lim="800000"/>
            <a:headEnd/>
            <a:tailEnd/>
          </a:ln>
        </p:spPr>
        <p:txBody>
          <a:bodyPr>
            <a:spAutoFit/>
          </a:bodyPr>
          <a:lstStyle/>
          <a:p>
            <a:pPr>
              <a:lnSpc>
                <a:spcPct val="90000"/>
              </a:lnSpc>
              <a:spcAft>
                <a:spcPct val="35000"/>
              </a:spcAft>
            </a:pPr>
            <a:r>
              <a:rPr lang="zh-CN" altLang="en-US" b="0">
                <a:solidFill>
                  <a:schemeClr val="tx1"/>
                </a:solidFill>
                <a:latin typeface="Arial" charset="0"/>
                <a:ea typeface="楷体" pitchFamily="49" charset="-122"/>
              </a:rPr>
              <a:t>⑤中转地需要办理过境签证</a:t>
            </a:r>
            <a:endParaRPr lang="zh-CN" altLang="en-US" b="0">
              <a:solidFill>
                <a:schemeClr val="tx1"/>
              </a:solidFill>
              <a:latin typeface="Arial" charset="0"/>
            </a:endParaRPr>
          </a:p>
        </p:txBody>
      </p:sp>
      <p:sp>
        <p:nvSpPr>
          <p:cNvPr id="99339" name="Text Box 12"/>
          <p:cNvSpPr txBox="1">
            <a:spLocks noChangeArrowheads="1"/>
          </p:cNvSpPr>
          <p:nvPr/>
        </p:nvSpPr>
        <p:spPr bwMode="auto">
          <a:xfrm>
            <a:off x="5940425" y="4437063"/>
            <a:ext cx="1676400" cy="587375"/>
          </a:xfrm>
          <a:prstGeom prst="rect">
            <a:avLst/>
          </a:prstGeom>
          <a:noFill/>
          <a:ln w="9525">
            <a:noFill/>
            <a:miter lim="800000"/>
            <a:headEnd/>
            <a:tailEnd/>
          </a:ln>
        </p:spPr>
        <p:txBody>
          <a:bodyPr>
            <a:spAutoFit/>
          </a:bodyPr>
          <a:lstStyle/>
          <a:p>
            <a:pPr>
              <a:lnSpc>
                <a:spcPct val="90000"/>
              </a:lnSpc>
              <a:spcAft>
                <a:spcPct val="35000"/>
              </a:spcAft>
            </a:pPr>
            <a:r>
              <a:rPr lang="zh-CN" altLang="en-US" b="0">
                <a:solidFill>
                  <a:schemeClr val="tx1"/>
                </a:solidFill>
                <a:latin typeface="Arial" charset="0"/>
                <a:ea typeface="楷体" pitchFamily="49" charset="-122"/>
              </a:rPr>
              <a:t>⑦涉密、临时紧急出国任务</a:t>
            </a:r>
          </a:p>
        </p:txBody>
      </p:sp>
      <p:sp>
        <p:nvSpPr>
          <p:cNvPr id="99340" name="Text Box 17"/>
          <p:cNvSpPr txBox="1">
            <a:spLocks noChangeArrowheads="1"/>
          </p:cNvSpPr>
          <p:nvPr/>
        </p:nvSpPr>
        <p:spPr bwMode="auto">
          <a:xfrm>
            <a:off x="4140200" y="4365625"/>
            <a:ext cx="936625" cy="396875"/>
          </a:xfrm>
          <a:prstGeom prst="rect">
            <a:avLst/>
          </a:prstGeom>
          <a:noFill/>
          <a:ln w="9525">
            <a:noFill/>
            <a:miter lim="800000"/>
            <a:headEnd/>
            <a:tailEnd/>
          </a:ln>
        </p:spPr>
        <p:txBody>
          <a:bodyPr>
            <a:spAutoFit/>
          </a:bodyPr>
          <a:lstStyle/>
          <a:p>
            <a:pPr algn="ctr">
              <a:spcBef>
                <a:spcPct val="50000"/>
              </a:spcBef>
            </a:pPr>
            <a:r>
              <a:rPr lang="zh-CN" altLang="en-US" sz="2000">
                <a:solidFill>
                  <a:schemeClr val="tx1"/>
                </a:solidFill>
                <a:latin typeface="幼圆" pitchFamily="49" charset="-122"/>
                <a:ea typeface="幼圆" pitchFamily="49" charset="-122"/>
              </a:rPr>
              <a:t>审 批</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矩形 20"/>
          <p:cNvSpPr>
            <a:spLocks noChangeArrowheads="1"/>
          </p:cNvSpPr>
          <p:nvPr/>
        </p:nvSpPr>
        <p:spPr bwMode="auto">
          <a:xfrm>
            <a:off x="477838" y="981075"/>
            <a:ext cx="2014537"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国际航线</a:t>
            </a:r>
          </a:p>
        </p:txBody>
      </p:sp>
      <p:sp>
        <p:nvSpPr>
          <p:cNvPr id="100354" name="AutoShape 12"/>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3</a:t>
            </a:r>
            <a:r>
              <a:rPr lang="zh-CN" altLang="en-US" sz="2400" b="0">
                <a:solidFill>
                  <a:schemeClr val="tx1"/>
                </a:solidFill>
                <a:latin typeface="黑体" pitchFamily="49" charset="-122"/>
                <a:ea typeface="黑体" pitchFamily="49" charset="-122"/>
              </a:rPr>
              <a:t>、审批原则</a:t>
            </a:r>
          </a:p>
        </p:txBody>
      </p:sp>
      <p:pic>
        <p:nvPicPr>
          <p:cNvPr id="100355" name="Picture 7" descr="2013060819464993"/>
          <p:cNvPicPr>
            <a:picLocks noChangeAspect="1" noChangeArrowheads="1"/>
          </p:cNvPicPr>
          <p:nvPr/>
        </p:nvPicPr>
        <p:blipFill>
          <a:blip r:embed="rId2" cstate="print"/>
          <a:srcRect/>
          <a:stretch>
            <a:fillRect/>
          </a:stretch>
        </p:blipFill>
        <p:spPr bwMode="auto">
          <a:xfrm>
            <a:off x="184150" y="1052513"/>
            <a:ext cx="500063" cy="504825"/>
          </a:xfrm>
          <a:prstGeom prst="rect">
            <a:avLst/>
          </a:prstGeom>
          <a:noFill/>
          <a:ln w="9525">
            <a:noFill/>
            <a:miter lim="800000"/>
            <a:headEnd/>
            <a:tailEnd/>
          </a:ln>
        </p:spPr>
      </p:pic>
      <p:sp>
        <p:nvSpPr>
          <p:cNvPr id="100356" name="Text Box 5"/>
          <p:cNvSpPr txBox="1">
            <a:spLocks noChangeArrowheads="1"/>
          </p:cNvSpPr>
          <p:nvPr/>
        </p:nvSpPr>
        <p:spPr bwMode="auto">
          <a:xfrm>
            <a:off x="1116013" y="2349500"/>
            <a:ext cx="3887787" cy="3394075"/>
          </a:xfrm>
          <a:prstGeom prst="rect">
            <a:avLst/>
          </a:prstGeom>
          <a:noFill/>
          <a:ln w="9525">
            <a:noFill/>
            <a:miter lim="800000"/>
            <a:headEnd/>
            <a:tailEnd/>
          </a:ln>
        </p:spPr>
        <p:txBody>
          <a:bodyPr>
            <a:spAutoFit/>
          </a:bodyPr>
          <a:lstStyle/>
          <a:p>
            <a:pPr>
              <a:lnSpc>
                <a:spcPct val="150000"/>
              </a:lnSpc>
            </a:pPr>
            <a:r>
              <a:rPr lang="zh-CN" altLang="en-US" b="0">
                <a:solidFill>
                  <a:schemeClr val="tx1"/>
                </a:solidFill>
                <a:latin typeface="Arial" charset="0"/>
                <a:ea typeface="楷体" pitchFamily="49" charset="-122"/>
              </a:rPr>
              <a:t>        </a:t>
            </a:r>
            <a:r>
              <a:rPr lang="zh-CN" altLang="en-US" b="0">
                <a:solidFill>
                  <a:schemeClr val="tx1"/>
                </a:solidFill>
                <a:ea typeface="楷体" pitchFamily="49" charset="-122"/>
              </a:rPr>
              <a:t>因中转</a:t>
            </a:r>
            <a:r>
              <a:rPr lang="en-US" altLang="zh-CN" b="0">
                <a:solidFill>
                  <a:schemeClr val="tx1"/>
                </a:solidFill>
                <a:ea typeface="楷体" pitchFamily="49" charset="-122"/>
              </a:rPr>
              <a:t>1</a:t>
            </a:r>
            <a:r>
              <a:rPr lang="zh-CN" altLang="en-US" b="0">
                <a:solidFill>
                  <a:schemeClr val="tx1"/>
                </a:solidFill>
                <a:ea typeface="楷体" pitchFamily="49" charset="-122"/>
              </a:rPr>
              <a:t>次以上（不含</a:t>
            </a:r>
            <a:r>
              <a:rPr lang="en-US" altLang="zh-CN" b="0">
                <a:solidFill>
                  <a:schemeClr val="tx1"/>
                </a:solidFill>
                <a:ea typeface="楷体" pitchFamily="49" charset="-122"/>
              </a:rPr>
              <a:t>1</a:t>
            </a:r>
            <a:r>
              <a:rPr lang="zh-CN" altLang="en-US" b="0">
                <a:solidFill>
                  <a:schemeClr val="tx1"/>
                </a:solidFill>
                <a:ea typeface="楷体" pitchFamily="49" charset="-122"/>
              </a:rPr>
              <a:t>次）等特殊原因确需选择非国内航空公司航班，以及因最临近目的地国家（地区）中转需办理过境签证而选择其他邻近中转地的，应填写</a:t>
            </a:r>
            <a:r>
              <a:rPr lang="en-US" altLang="zh-CN" b="0">
                <a:solidFill>
                  <a:schemeClr val="tx1"/>
                </a:solidFill>
                <a:ea typeface="楷体" pitchFamily="49" charset="-122"/>
              </a:rPr>
              <a:t>《</a:t>
            </a:r>
            <a:r>
              <a:rPr lang="zh-CN" altLang="en-US" b="0">
                <a:solidFill>
                  <a:schemeClr val="tx1"/>
                </a:solidFill>
                <a:ea typeface="楷体" pitchFamily="49" charset="-122"/>
              </a:rPr>
              <a:t>乘坐非国内航空公司航班和改变中转地审批表</a:t>
            </a:r>
            <a:r>
              <a:rPr lang="en-US" altLang="zh-CN" b="0">
                <a:solidFill>
                  <a:schemeClr val="tx1"/>
                </a:solidFill>
                <a:ea typeface="楷体" pitchFamily="49" charset="-122"/>
              </a:rPr>
              <a:t>》</a:t>
            </a:r>
            <a:r>
              <a:rPr lang="zh-CN" altLang="en-US" b="0">
                <a:solidFill>
                  <a:schemeClr val="tx1"/>
                </a:solidFill>
                <a:ea typeface="楷体" pitchFamily="49" charset="-122"/>
              </a:rPr>
              <a:t>，事先报经单位外事部门和财务部门审批同意后，方可购买国外航空公司机票。</a:t>
            </a:r>
          </a:p>
        </p:txBody>
      </p:sp>
      <p:sp>
        <p:nvSpPr>
          <p:cNvPr id="100357" name="TextBox 43"/>
          <p:cNvSpPr txBox="1">
            <a:spLocks noChangeArrowheads="1"/>
          </p:cNvSpPr>
          <p:nvPr/>
        </p:nvSpPr>
        <p:spPr bwMode="auto">
          <a:xfrm>
            <a:off x="6254750" y="5672138"/>
            <a:ext cx="2819400" cy="366712"/>
          </a:xfrm>
          <a:prstGeom prst="rect">
            <a:avLst/>
          </a:prstGeom>
          <a:noFill/>
          <a:ln w="9525">
            <a:noFill/>
            <a:miter lim="800000"/>
            <a:headEnd/>
            <a:tailEnd/>
          </a:ln>
        </p:spPr>
        <p:txBody>
          <a:bodyPr>
            <a:spAutoFit/>
          </a:bodyPr>
          <a:lstStyle/>
          <a:p>
            <a:endParaRPr lang="zh-CN" altLang="en-US" b="0">
              <a:solidFill>
                <a:schemeClr val="tx1"/>
              </a:solidFill>
              <a:latin typeface="Calibri" pitchFamily="34" charset="0"/>
            </a:endParaRPr>
          </a:p>
        </p:txBody>
      </p:sp>
      <p:pic>
        <p:nvPicPr>
          <p:cNvPr id="3075" name="Picture 3"/>
          <p:cNvPicPr>
            <a:picLocks noChangeAspect="1" noChangeArrowheads="1"/>
          </p:cNvPicPr>
          <p:nvPr/>
        </p:nvPicPr>
        <p:blipFill>
          <a:blip r:embed="rId3"/>
          <a:srcRect/>
          <a:stretch>
            <a:fillRect/>
          </a:stretch>
        </p:blipFill>
        <p:spPr bwMode="auto">
          <a:xfrm>
            <a:off x="5435600" y="2205038"/>
            <a:ext cx="2836863" cy="3887787"/>
          </a:xfrm>
          <a:prstGeom prst="rect">
            <a:avLst/>
          </a:prstGeom>
          <a:noFill/>
          <a:ln w="9525">
            <a:solidFill>
              <a:schemeClr val="tx1"/>
            </a:solidFill>
            <a:miter lim="800000"/>
            <a:headEnd/>
            <a:tailEnd/>
          </a:ln>
        </p:spPr>
      </p:pic>
      <p:sp>
        <p:nvSpPr>
          <p:cNvPr id="100359" name="Text Box 15"/>
          <p:cNvSpPr txBox="1">
            <a:spLocks noChangeArrowheads="1"/>
          </p:cNvSpPr>
          <p:nvPr/>
        </p:nvSpPr>
        <p:spPr bwMode="auto">
          <a:xfrm>
            <a:off x="395288" y="6197600"/>
            <a:ext cx="8353425" cy="274638"/>
          </a:xfrm>
          <a:prstGeom prst="rect">
            <a:avLst/>
          </a:prstGeom>
          <a:noFill/>
          <a:ln w="9525">
            <a:noFill/>
            <a:miter lim="800000"/>
            <a:headEnd/>
            <a:tailEnd/>
          </a:ln>
        </p:spPr>
        <p:txBody>
          <a:bodyPr>
            <a:spAutoFit/>
          </a:bodyPr>
          <a:lstStyle/>
          <a:p>
            <a:pPr algn="ctr">
              <a:spcBef>
                <a:spcPct val="50000"/>
              </a:spcBef>
            </a:pPr>
            <a:r>
              <a:rPr lang="zh-CN" altLang="en-US" sz="1200" b="0">
                <a:solidFill>
                  <a:schemeClr val="tx1"/>
                </a:solidFill>
                <a:latin typeface="Arial" charset="0"/>
                <a:ea typeface="楷体" pitchFamily="49" charset="-122"/>
              </a:rPr>
              <a:t>注：关于国际航线选择标准及外事部门审批原则，可以查阅政府采购机票管理网站</a:t>
            </a:r>
            <a:r>
              <a:rPr lang="en-US" altLang="zh-CN" sz="1200" b="0">
                <a:solidFill>
                  <a:schemeClr val="tx1"/>
                </a:solidFill>
                <a:latin typeface="Arial" charset="0"/>
                <a:ea typeface="楷体" pitchFamily="49" charset="-122"/>
              </a:rPr>
              <a:t>《</a:t>
            </a:r>
            <a:r>
              <a:rPr lang="zh-CN" altLang="en-US" sz="1200" b="0">
                <a:solidFill>
                  <a:schemeClr val="tx1"/>
                </a:solidFill>
                <a:latin typeface="Arial" charset="0"/>
                <a:ea typeface="楷体" pitchFamily="49" charset="-122"/>
              </a:rPr>
              <a:t>公务机票报销注意事项</a:t>
            </a:r>
            <a:r>
              <a:rPr lang="en-US" altLang="zh-CN" sz="1200" b="0">
                <a:solidFill>
                  <a:schemeClr val="tx1"/>
                </a:solidFill>
                <a:latin typeface="Arial" charset="0"/>
                <a:ea typeface="楷体" pitchFamily="49" charset="-122"/>
              </a:rPr>
              <a:t>》</a:t>
            </a:r>
            <a:r>
              <a:rPr lang="zh-CN" altLang="en-US" sz="1200" b="0">
                <a:solidFill>
                  <a:schemeClr val="tx1"/>
                </a:solidFill>
                <a:latin typeface="Arial" charset="0"/>
                <a:ea typeface="楷体" pitchFamily="49" charset="-122"/>
              </a:rPr>
              <a:t>中的附件。</a:t>
            </a:r>
            <a:endParaRPr lang="zh-CN" altLang="en-US" b="0">
              <a:solidFill>
                <a:schemeClr val="tx1"/>
              </a:solidFill>
              <a:latin typeface="Arial" charset="0"/>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图片 2" descr="szt0000595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2538182" y="2492896"/>
            <a:ext cx="4777270"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defRPr/>
            </a:pPr>
            <a:r>
              <a:rPr lang="zh-CN" altLang="en-US" sz="9600" b="0" dirty="0">
                <a:ln>
                  <a:solidFill>
                    <a:schemeClr val="accent5">
                      <a:lumMod val="40000"/>
                      <a:lumOff val="60000"/>
                    </a:schemeClr>
                  </a:solidFill>
                </a:ln>
                <a:latin typeface="华文行楷" pitchFamily="2" charset="-122"/>
                <a:ea typeface="华文行楷" pitchFamily="2" charset="-122"/>
                <a:cs typeface="+mj-cs"/>
              </a:rPr>
              <a:t>谢   谢！</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grpSp>
        <p:nvGrpSpPr>
          <p:cNvPr id="26626" name="组合 31"/>
          <p:cNvGrpSpPr>
            <a:grpSpLocks/>
          </p:cNvGrpSpPr>
          <p:nvPr/>
        </p:nvGrpSpPr>
        <p:grpSpPr bwMode="auto">
          <a:xfrm>
            <a:off x="827088" y="3430588"/>
            <a:ext cx="6264275" cy="2159000"/>
            <a:chOff x="1043608" y="1988840"/>
            <a:chExt cx="6912768" cy="3600400"/>
          </a:xfrm>
        </p:grpSpPr>
        <p:sp>
          <p:nvSpPr>
            <p:cNvPr id="11" name="流程图: 磁盘 10"/>
            <p:cNvSpPr/>
            <p:nvPr/>
          </p:nvSpPr>
          <p:spPr>
            <a:xfrm>
              <a:off x="3646845" y="3021308"/>
              <a:ext cx="1511839" cy="1585764"/>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dirty="0"/>
                <a:t>银联系统</a:t>
              </a:r>
            </a:p>
          </p:txBody>
        </p:sp>
        <p:sp>
          <p:nvSpPr>
            <p:cNvPr id="12" name="流程图: 磁盘 11"/>
            <p:cNvSpPr/>
            <p:nvPr/>
          </p:nvSpPr>
          <p:spPr>
            <a:xfrm>
              <a:off x="6803664" y="1988840"/>
              <a:ext cx="1009061" cy="1008641"/>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altLang="zh-CN" dirty="0"/>
                <a:t>A</a:t>
              </a:r>
              <a:r>
                <a:rPr lang="zh-CN" altLang="en-US" dirty="0"/>
                <a:t>银行</a:t>
              </a:r>
            </a:p>
          </p:txBody>
        </p:sp>
        <p:sp>
          <p:nvSpPr>
            <p:cNvPr id="13" name="流程图: 磁盘 12"/>
            <p:cNvSpPr/>
            <p:nvPr/>
          </p:nvSpPr>
          <p:spPr>
            <a:xfrm>
              <a:off x="6875489" y="3286043"/>
              <a:ext cx="1080887" cy="934515"/>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altLang="zh-CN" dirty="0"/>
                <a:t>B</a:t>
              </a:r>
              <a:r>
                <a:rPr lang="zh-CN" altLang="en-US" dirty="0"/>
                <a:t>银行</a:t>
              </a:r>
            </a:p>
          </p:txBody>
        </p:sp>
        <p:sp>
          <p:nvSpPr>
            <p:cNvPr id="14" name="流程图: 磁盘 13"/>
            <p:cNvSpPr/>
            <p:nvPr/>
          </p:nvSpPr>
          <p:spPr>
            <a:xfrm>
              <a:off x="6803664" y="4652077"/>
              <a:ext cx="1080886" cy="937163"/>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altLang="zh-CN" dirty="0"/>
                <a:t>C</a:t>
              </a:r>
              <a:r>
                <a:rPr lang="zh-CN" altLang="en-US" dirty="0"/>
                <a:t>银行</a:t>
              </a:r>
            </a:p>
          </p:txBody>
        </p:sp>
        <p:cxnSp>
          <p:nvCxnSpPr>
            <p:cNvPr id="17" name="直接连接符 16"/>
            <p:cNvCxnSpPr>
              <a:stCxn id="11" idx="4"/>
              <a:endCxn id="12" idx="2"/>
            </p:cNvCxnSpPr>
            <p:nvPr/>
          </p:nvCxnSpPr>
          <p:spPr>
            <a:xfrm flipV="1">
              <a:off x="5158684" y="2491837"/>
              <a:ext cx="1644980" cy="1321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1" idx="4"/>
              <a:endCxn id="13" idx="2"/>
            </p:cNvCxnSpPr>
            <p:nvPr/>
          </p:nvCxnSpPr>
          <p:spPr>
            <a:xfrm flipV="1">
              <a:off x="5158684" y="3754624"/>
              <a:ext cx="1716805" cy="58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4"/>
              <a:endCxn id="14" idx="2"/>
            </p:cNvCxnSpPr>
            <p:nvPr/>
          </p:nvCxnSpPr>
          <p:spPr>
            <a:xfrm>
              <a:off x="5158684" y="3812865"/>
              <a:ext cx="1644980" cy="1310441"/>
            </a:xfrm>
            <a:prstGeom prst="line">
              <a:avLst/>
            </a:prstGeom>
          </p:spPr>
          <p:style>
            <a:lnRef idx="1">
              <a:schemeClr val="accent1"/>
            </a:lnRef>
            <a:fillRef idx="0">
              <a:schemeClr val="accent1"/>
            </a:fillRef>
            <a:effectRef idx="0">
              <a:schemeClr val="accent1"/>
            </a:effectRef>
            <a:fontRef idx="minor">
              <a:schemeClr val="tx1"/>
            </a:fontRef>
          </p:style>
        </p:cxnSp>
        <p:sp>
          <p:nvSpPr>
            <p:cNvPr id="20" name="流程图: 磁盘 19"/>
            <p:cNvSpPr/>
            <p:nvPr/>
          </p:nvSpPr>
          <p:spPr>
            <a:xfrm>
              <a:off x="1043608" y="3021308"/>
              <a:ext cx="1657242" cy="149840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公务机票</a:t>
              </a:r>
              <a:endParaRPr lang="en-US" altLang="zh-CN" dirty="0"/>
            </a:p>
            <a:p>
              <a:pPr algn="ctr" fontAlgn="auto">
                <a:spcBef>
                  <a:spcPts val="0"/>
                </a:spcBef>
                <a:spcAft>
                  <a:spcPts val="0"/>
                </a:spcAft>
                <a:defRPr/>
              </a:pPr>
              <a:r>
                <a:rPr lang="zh-CN" altLang="en-US" dirty="0"/>
                <a:t>销售系统</a:t>
              </a:r>
            </a:p>
          </p:txBody>
        </p:sp>
        <p:cxnSp>
          <p:nvCxnSpPr>
            <p:cNvPr id="24" name="直接连接符 23"/>
            <p:cNvCxnSpPr>
              <a:stCxn id="20" idx="4"/>
              <a:endCxn id="11" idx="2"/>
            </p:cNvCxnSpPr>
            <p:nvPr/>
          </p:nvCxnSpPr>
          <p:spPr>
            <a:xfrm>
              <a:off x="2700850" y="3767861"/>
              <a:ext cx="945995" cy="450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627" name="AutoShape 20"/>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4</a:t>
            </a:r>
            <a:r>
              <a:rPr lang="zh-CN" altLang="en-US" sz="2400" b="0">
                <a:solidFill>
                  <a:schemeClr val="tx1"/>
                </a:solidFill>
                <a:latin typeface="黑体" pitchFamily="49" charset="-122"/>
                <a:ea typeface="黑体" pitchFamily="49" charset="-122"/>
              </a:rPr>
              <a:t>、身份验证</a:t>
            </a:r>
          </a:p>
        </p:txBody>
      </p:sp>
      <p:sp>
        <p:nvSpPr>
          <p:cNvPr id="26628" name="Rectangle 5"/>
          <p:cNvSpPr>
            <a:spLocks noChangeArrowheads="1"/>
          </p:cNvSpPr>
          <p:nvPr/>
        </p:nvSpPr>
        <p:spPr bwMode="auto">
          <a:xfrm>
            <a:off x="1000125" y="2565400"/>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公务卡验证方案</a:t>
            </a:r>
            <a:endParaRPr lang="zh-CN" altLang="en-US" sz="2400">
              <a:solidFill>
                <a:srgbClr val="C00000"/>
              </a:solidFill>
              <a:ea typeface="楷体" pitchFamily="49" charset="-122"/>
            </a:endParaRPr>
          </a:p>
        </p:txBody>
      </p:sp>
      <p:sp>
        <p:nvSpPr>
          <p:cNvPr id="26629" name="AutoShape 23"/>
          <p:cNvSpPr>
            <a:spLocks noChangeArrowheads="1"/>
          </p:cNvSpPr>
          <p:nvPr/>
        </p:nvSpPr>
        <p:spPr bwMode="auto">
          <a:xfrm>
            <a:off x="1692275" y="3284538"/>
            <a:ext cx="1274763" cy="609600"/>
          </a:xfrm>
          <a:prstGeom prst="wedgeRoundRectCallout">
            <a:avLst>
              <a:gd name="adj1" fmla="val -68056"/>
              <a:gd name="adj2" fmla="val 61718"/>
              <a:gd name="adj3" fmla="val 16667"/>
            </a:avLst>
          </a:prstGeom>
          <a:solidFill>
            <a:srgbClr val="DEF0F6"/>
          </a:solidFill>
          <a:ln w="9525">
            <a:solidFill>
              <a:schemeClr val="tx1"/>
            </a:solidFill>
            <a:miter lim="800000"/>
            <a:headEnd/>
            <a:tailEnd/>
          </a:ln>
        </p:spPr>
        <p:txBody>
          <a:bodyPr/>
          <a:lstStyle/>
          <a:p>
            <a:r>
              <a:rPr lang="zh-CN" altLang="en-US" sz="1200">
                <a:solidFill>
                  <a:schemeClr val="tx1"/>
                </a:solidFill>
                <a:latin typeface="Arial" charset="0"/>
                <a:ea typeface="楷体" pitchFamily="49" charset="-122"/>
              </a:rPr>
              <a:t>姓名、身份证、</a:t>
            </a:r>
            <a:endParaRPr lang="en-US" altLang="zh-CN" sz="1200">
              <a:solidFill>
                <a:schemeClr val="tx1"/>
              </a:solidFill>
              <a:latin typeface="Arial" charset="0"/>
              <a:ea typeface="楷体" pitchFamily="49" charset="-122"/>
            </a:endParaRPr>
          </a:p>
          <a:p>
            <a:r>
              <a:rPr lang="zh-CN" altLang="en-US" sz="1200">
                <a:solidFill>
                  <a:schemeClr val="tx1"/>
                </a:solidFill>
                <a:latin typeface="Arial" charset="0"/>
                <a:ea typeface="楷体" pitchFamily="49" charset="-122"/>
              </a:rPr>
              <a:t>发卡行名称</a:t>
            </a:r>
          </a:p>
        </p:txBody>
      </p:sp>
      <p:sp>
        <p:nvSpPr>
          <p:cNvPr id="26630" name="AutoShape 24"/>
          <p:cNvSpPr>
            <a:spLocks noChangeArrowheads="1"/>
          </p:cNvSpPr>
          <p:nvPr/>
        </p:nvSpPr>
        <p:spPr bwMode="auto">
          <a:xfrm>
            <a:off x="7596188" y="1844675"/>
            <a:ext cx="1008062" cy="3168650"/>
          </a:xfrm>
          <a:prstGeom prst="wedgeRoundRectCallout">
            <a:avLst>
              <a:gd name="adj1" fmla="val -88741"/>
              <a:gd name="adj2" fmla="val -704"/>
              <a:gd name="adj3" fmla="val 16667"/>
            </a:avLst>
          </a:prstGeom>
          <a:solidFill>
            <a:srgbClr val="DEF0F6"/>
          </a:solidFill>
          <a:ln w="9525">
            <a:solidFill>
              <a:schemeClr val="tx1"/>
            </a:solidFill>
            <a:miter lim="800000"/>
            <a:headEnd/>
            <a:tailEnd/>
          </a:ln>
        </p:spPr>
        <p:txBody>
          <a:bodyPr/>
          <a:lstStyle/>
          <a:p>
            <a:r>
              <a:rPr lang="en-US" altLang="zh-CN" sz="1400" b="0">
                <a:solidFill>
                  <a:schemeClr val="tx1"/>
                </a:solidFill>
                <a:ea typeface="楷体" pitchFamily="49" charset="-122"/>
              </a:rPr>
              <a:t>1</a:t>
            </a:r>
            <a:r>
              <a:rPr lang="zh-CN" altLang="en-US" sz="1400" b="0">
                <a:solidFill>
                  <a:schemeClr val="tx1"/>
                </a:solidFill>
                <a:ea typeface="楷体" pitchFamily="49" charset="-122"/>
              </a:rPr>
              <a:t>、在银行系统内查询该身份证名下是否存在公务卡</a:t>
            </a:r>
          </a:p>
          <a:p>
            <a:endParaRPr lang="en-US" altLang="zh-CN" sz="1400" b="0">
              <a:solidFill>
                <a:schemeClr val="tx1"/>
              </a:solidFill>
              <a:ea typeface="楷体" pitchFamily="49" charset="-122"/>
            </a:endParaRPr>
          </a:p>
          <a:p>
            <a:r>
              <a:rPr lang="en-US" altLang="zh-CN" sz="1400" b="0">
                <a:solidFill>
                  <a:schemeClr val="tx1"/>
                </a:solidFill>
                <a:ea typeface="楷体" pitchFamily="49" charset="-122"/>
              </a:rPr>
              <a:t>2</a:t>
            </a:r>
            <a:r>
              <a:rPr lang="zh-CN" altLang="en-US" sz="1400" b="0">
                <a:solidFill>
                  <a:schemeClr val="tx1"/>
                </a:solidFill>
                <a:ea typeface="楷体" pitchFamily="49" charset="-122"/>
              </a:rPr>
              <a:t>、银行系统记录的持卡人姓名是否与交易人信息匹配</a:t>
            </a:r>
          </a:p>
        </p:txBody>
      </p:sp>
      <p:pic>
        <p:nvPicPr>
          <p:cNvPr id="26631" name="Picture 17"/>
          <p:cNvPicPr>
            <a:picLocks noChangeAspect="1" noChangeArrowheads="1"/>
          </p:cNvPicPr>
          <p:nvPr/>
        </p:nvPicPr>
        <p:blipFill>
          <a:blip r:embed="rId3" cstate="print"/>
          <a:srcRect/>
          <a:stretch>
            <a:fillRect/>
          </a:stretch>
        </p:blipFill>
        <p:spPr bwMode="auto">
          <a:xfrm>
            <a:off x="34925" y="1042988"/>
            <a:ext cx="647700" cy="5857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20"/>
          <p:cNvSpPr>
            <a:spLocks noChangeArrowheads="1"/>
          </p:cNvSpPr>
          <p:nvPr/>
        </p:nvSpPr>
        <p:spPr bwMode="auto">
          <a:xfrm>
            <a:off x="469900" y="981075"/>
            <a:ext cx="2014538" cy="579438"/>
          </a:xfrm>
          <a:prstGeom prst="rect">
            <a:avLst/>
          </a:prstGeom>
          <a:noFill/>
          <a:ln w="9525">
            <a:noFill/>
            <a:miter lim="800000"/>
            <a:headEnd/>
            <a:tailEnd/>
          </a:ln>
        </p:spPr>
        <p:txBody>
          <a:bodyPr wrap="none">
            <a:spAutoFit/>
          </a:bodyPr>
          <a:lstStyle/>
          <a:p>
            <a:pPr algn="ctr">
              <a:spcBef>
                <a:spcPct val="20000"/>
              </a:spcBef>
              <a:buFont typeface="Wingdings" pitchFamily="2" charset="2"/>
              <a:buNone/>
            </a:pPr>
            <a:r>
              <a:rPr lang="zh-CN" altLang="en-US" sz="3200">
                <a:solidFill>
                  <a:schemeClr val="tx1"/>
                </a:solidFill>
                <a:latin typeface="黑体" pitchFamily="49" charset="-122"/>
                <a:ea typeface="黑体" pitchFamily="49" charset="-122"/>
              </a:rPr>
              <a:t> </a:t>
            </a:r>
            <a:r>
              <a:rPr lang="zh-CN" altLang="en-US" sz="3200">
                <a:solidFill>
                  <a:schemeClr val="hlink"/>
                </a:solidFill>
                <a:latin typeface="华文新魏" pitchFamily="2" charset="-122"/>
                <a:ea typeface="华文新魏" pitchFamily="2" charset="-122"/>
              </a:rPr>
              <a:t>政策要点</a:t>
            </a:r>
          </a:p>
        </p:txBody>
      </p:sp>
      <p:sp>
        <p:nvSpPr>
          <p:cNvPr id="28674" name="Text Box 18"/>
          <p:cNvSpPr txBox="1">
            <a:spLocks noChangeArrowheads="1"/>
          </p:cNvSpPr>
          <p:nvPr/>
        </p:nvSpPr>
        <p:spPr bwMode="auto">
          <a:xfrm>
            <a:off x="2484438" y="4797425"/>
            <a:ext cx="2016125" cy="915988"/>
          </a:xfrm>
          <a:prstGeom prst="rect">
            <a:avLst/>
          </a:prstGeom>
          <a:solidFill>
            <a:srgbClr val="FFFFFF"/>
          </a:solidFill>
          <a:ln w="9525">
            <a:noFill/>
            <a:miter lim="800000"/>
            <a:headEnd/>
            <a:tailEnd/>
          </a:ln>
        </p:spPr>
        <p:txBody>
          <a:bodyPr>
            <a:spAutoFit/>
          </a:bodyPr>
          <a:lstStyle/>
          <a:p>
            <a:r>
              <a:rPr lang="zh-CN" altLang="en-US" b="0">
                <a:solidFill>
                  <a:schemeClr val="tx1"/>
                </a:solidFill>
                <a:latin typeface="Arial" charset="0"/>
              </a:rPr>
              <a:t>                            </a:t>
            </a:r>
          </a:p>
          <a:p>
            <a:r>
              <a:rPr lang="zh-CN" altLang="en-US" b="0">
                <a:solidFill>
                  <a:schemeClr val="tx1"/>
                </a:solidFill>
                <a:latin typeface="Arial" charset="0"/>
              </a:rPr>
              <a:t>                                                        </a:t>
            </a:r>
          </a:p>
          <a:p>
            <a:endParaRPr lang="zh-CN" altLang="en-US" b="0">
              <a:solidFill>
                <a:schemeClr val="tx1"/>
              </a:solidFill>
              <a:latin typeface="Arial" charset="0"/>
            </a:endParaRPr>
          </a:p>
        </p:txBody>
      </p:sp>
      <p:sp>
        <p:nvSpPr>
          <p:cNvPr id="28675" name="Text Box 19"/>
          <p:cNvSpPr txBox="1">
            <a:spLocks noChangeArrowheads="1"/>
          </p:cNvSpPr>
          <p:nvPr/>
        </p:nvSpPr>
        <p:spPr bwMode="auto">
          <a:xfrm>
            <a:off x="4067175" y="4076700"/>
            <a:ext cx="1873250" cy="915988"/>
          </a:xfrm>
          <a:prstGeom prst="rect">
            <a:avLst/>
          </a:prstGeom>
          <a:solidFill>
            <a:srgbClr val="FFFFFF"/>
          </a:solidFill>
          <a:ln w="9525">
            <a:noFill/>
            <a:miter lim="800000"/>
            <a:headEnd/>
            <a:tailEnd/>
          </a:ln>
        </p:spPr>
        <p:txBody>
          <a:bodyPr>
            <a:spAutoFit/>
          </a:bodyPr>
          <a:lstStyle/>
          <a:p>
            <a:r>
              <a:rPr lang="zh-CN" altLang="en-US" b="0">
                <a:solidFill>
                  <a:schemeClr val="tx1"/>
                </a:solidFill>
                <a:latin typeface="Arial" charset="0"/>
              </a:rPr>
              <a:t>                            </a:t>
            </a:r>
          </a:p>
          <a:p>
            <a:r>
              <a:rPr lang="zh-CN" altLang="en-US" b="0">
                <a:solidFill>
                  <a:schemeClr val="tx1"/>
                </a:solidFill>
                <a:latin typeface="Arial" charset="0"/>
              </a:rPr>
              <a:t>                                                        </a:t>
            </a:r>
          </a:p>
          <a:p>
            <a:endParaRPr lang="zh-CN" altLang="en-US" b="0">
              <a:solidFill>
                <a:schemeClr val="tx1"/>
              </a:solidFill>
              <a:latin typeface="Arial" charset="0"/>
            </a:endParaRPr>
          </a:p>
        </p:txBody>
      </p:sp>
      <p:pic>
        <p:nvPicPr>
          <p:cNvPr id="28676" name="Picture 21" descr="银行"/>
          <p:cNvPicPr>
            <a:picLocks noChangeAspect="1" noChangeArrowheads="1"/>
          </p:cNvPicPr>
          <p:nvPr/>
        </p:nvPicPr>
        <p:blipFill>
          <a:blip r:embed="rId3"/>
          <a:srcRect/>
          <a:stretch>
            <a:fillRect/>
          </a:stretch>
        </p:blipFill>
        <p:spPr bwMode="auto">
          <a:xfrm>
            <a:off x="754063" y="3502025"/>
            <a:ext cx="7705725" cy="2447925"/>
          </a:xfrm>
          <a:prstGeom prst="rect">
            <a:avLst/>
          </a:prstGeom>
          <a:noFill/>
          <a:ln w="9525">
            <a:noFill/>
            <a:miter lim="800000"/>
            <a:headEnd/>
            <a:tailEnd/>
          </a:ln>
        </p:spPr>
      </p:pic>
      <p:grpSp>
        <p:nvGrpSpPr>
          <p:cNvPr id="3" name="组合 15"/>
          <p:cNvGrpSpPr>
            <a:grpSpLocks/>
          </p:cNvGrpSpPr>
          <p:nvPr/>
        </p:nvGrpSpPr>
        <p:grpSpPr bwMode="auto">
          <a:xfrm>
            <a:off x="6877050" y="5157788"/>
            <a:ext cx="1584325" cy="1265237"/>
            <a:chOff x="5940152" y="2924944"/>
            <a:chExt cx="2719387" cy="2057801"/>
          </a:xfrm>
        </p:grpSpPr>
        <p:pic>
          <p:nvPicPr>
            <p:cNvPr id="11" name="Picture 2" descr="C:\Users\caacsc\AppData\Roaming\Tencent\Users\1006866365\QQ\WinTemp\RichOle\H)0UI3%Q1XIYM9VT~@RS@{7.jpg"/>
            <p:cNvPicPr>
              <a:picLocks noChangeAspect="1" noChangeArrowheads="1"/>
            </p:cNvPicPr>
            <p:nvPr/>
          </p:nvPicPr>
          <p:blipFill>
            <a:blip r:embed="rId4" cstate="print"/>
            <a:srcRect/>
            <a:stretch>
              <a:fillRect/>
            </a:stretch>
          </p:blipFill>
          <p:spPr bwMode="auto">
            <a:xfrm>
              <a:off x="6948265" y="2924944"/>
              <a:ext cx="1711274"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 descr="C:\Users\caacsc\AppData\Roaming\Tencent\Users\1006866365\QQ\WinTemp\RichOle\NQ3_I2E4473WL]GJHSA7$T7.jpg"/>
            <p:cNvPicPr>
              <a:picLocks noChangeAspect="1" noChangeArrowheads="1"/>
            </p:cNvPicPr>
            <p:nvPr/>
          </p:nvPicPr>
          <p:blipFill>
            <a:blip r:embed="rId5" cstate="print"/>
            <a:srcRect l="1" r="4167"/>
            <a:stretch>
              <a:fillRect/>
            </a:stretch>
          </p:blipFill>
          <p:spPr bwMode="auto">
            <a:xfrm>
              <a:off x="6444208" y="3356992"/>
              <a:ext cx="1656184" cy="1098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9" descr="财政公务卡－银联单币卡面"/>
            <p:cNvPicPr>
              <a:picLocks noChangeAspect="1" noChangeArrowheads="1"/>
            </p:cNvPicPr>
            <p:nvPr/>
          </p:nvPicPr>
          <p:blipFill>
            <a:blip r:embed="rId6" cstate="print"/>
            <a:srcRect/>
            <a:stretch>
              <a:fillRect/>
            </a:stretch>
          </p:blipFill>
          <p:spPr bwMode="auto">
            <a:xfrm>
              <a:off x="5940152" y="3933056"/>
              <a:ext cx="1656184" cy="104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8678" name="Text Box 26"/>
          <p:cNvSpPr txBox="1">
            <a:spLocks noChangeArrowheads="1"/>
          </p:cNvSpPr>
          <p:nvPr/>
        </p:nvSpPr>
        <p:spPr bwMode="auto">
          <a:xfrm>
            <a:off x="1379538" y="3087688"/>
            <a:ext cx="6432550" cy="701675"/>
          </a:xfrm>
          <a:prstGeom prst="rect">
            <a:avLst/>
          </a:prstGeom>
          <a:noFill/>
          <a:ln w="9525">
            <a:noFill/>
            <a:miter lim="800000"/>
            <a:headEnd/>
            <a:tailEnd/>
          </a:ln>
        </p:spPr>
        <p:txBody>
          <a:bodyPr>
            <a:spAutoFit/>
          </a:bodyPr>
          <a:lstStyle/>
          <a:p>
            <a:pPr>
              <a:spcBef>
                <a:spcPct val="100000"/>
              </a:spcBef>
            </a:pPr>
            <a:r>
              <a:rPr lang="en-US" altLang="zh-CN" b="0">
                <a:solidFill>
                  <a:schemeClr val="tx1"/>
                </a:solidFill>
                <a:latin typeface="Arial" charset="0"/>
              </a:rPr>
              <a:t>※    </a:t>
            </a:r>
            <a:r>
              <a:rPr lang="zh-CN" altLang="en-US" sz="2000" b="0">
                <a:solidFill>
                  <a:schemeClr val="tx1"/>
                </a:solidFill>
                <a:latin typeface="Arial" charset="0"/>
                <a:ea typeface="楷体" pitchFamily="49" charset="-122"/>
              </a:rPr>
              <a:t>我省省级公务卡发卡银行（</a:t>
            </a:r>
            <a:r>
              <a:rPr lang="en-US" altLang="zh-CN" sz="2000" b="0">
                <a:solidFill>
                  <a:schemeClr val="tx1"/>
                </a:solidFill>
                <a:latin typeface="Arial" charset="0"/>
                <a:ea typeface="楷体" pitchFamily="49" charset="-122"/>
              </a:rPr>
              <a:t>9</a:t>
            </a:r>
            <a:r>
              <a:rPr lang="zh-CN" altLang="en-US" sz="2000" b="0">
                <a:solidFill>
                  <a:schemeClr val="tx1"/>
                </a:solidFill>
                <a:latin typeface="Arial" charset="0"/>
                <a:ea typeface="楷体" pitchFamily="49" charset="-122"/>
              </a:rPr>
              <a:t>家）</a:t>
            </a:r>
          </a:p>
          <a:p>
            <a:endParaRPr lang="zh-CN" altLang="en-US" sz="2000" b="0">
              <a:solidFill>
                <a:schemeClr val="tx1"/>
              </a:solidFill>
              <a:latin typeface="Arial" charset="0"/>
              <a:ea typeface="楷体" pitchFamily="49" charset="-122"/>
            </a:endParaRPr>
          </a:p>
        </p:txBody>
      </p:sp>
      <p:sp>
        <p:nvSpPr>
          <p:cNvPr id="28679" name="AutoShape 27"/>
          <p:cNvSpPr>
            <a:spLocks noChangeArrowheads="1"/>
          </p:cNvSpPr>
          <p:nvPr/>
        </p:nvSpPr>
        <p:spPr bwMode="auto">
          <a:xfrm>
            <a:off x="611188" y="1628775"/>
            <a:ext cx="2089150" cy="647700"/>
          </a:xfrm>
          <a:prstGeom prst="roundRect">
            <a:avLst>
              <a:gd name="adj" fmla="val 16667"/>
            </a:avLst>
          </a:prstGeom>
          <a:solidFill>
            <a:srgbClr val="CCECFF"/>
          </a:solidFill>
          <a:ln w="9525">
            <a:noFill/>
            <a:round/>
            <a:headEnd/>
            <a:tailEnd/>
          </a:ln>
        </p:spPr>
        <p:txBody>
          <a:bodyPr wrap="none" anchor="ctr"/>
          <a:lstStyle/>
          <a:p>
            <a:r>
              <a:rPr lang="en-US" altLang="zh-CN" sz="2400" b="0">
                <a:solidFill>
                  <a:schemeClr val="tx1"/>
                </a:solidFill>
                <a:latin typeface="黑体" pitchFamily="49" charset="-122"/>
                <a:ea typeface="黑体" pitchFamily="49" charset="-122"/>
              </a:rPr>
              <a:t>4</a:t>
            </a:r>
            <a:r>
              <a:rPr lang="zh-CN" altLang="en-US" sz="2400" b="0">
                <a:solidFill>
                  <a:schemeClr val="tx1"/>
                </a:solidFill>
                <a:latin typeface="黑体" pitchFamily="49" charset="-122"/>
                <a:ea typeface="黑体" pitchFamily="49" charset="-122"/>
              </a:rPr>
              <a:t>、身份验证</a:t>
            </a:r>
          </a:p>
        </p:txBody>
      </p:sp>
      <p:sp>
        <p:nvSpPr>
          <p:cNvPr id="28680" name="Rectangle 5"/>
          <p:cNvSpPr>
            <a:spLocks noChangeArrowheads="1"/>
          </p:cNvSpPr>
          <p:nvPr/>
        </p:nvSpPr>
        <p:spPr bwMode="auto">
          <a:xfrm>
            <a:off x="1000125" y="2582863"/>
            <a:ext cx="3571875" cy="558800"/>
          </a:xfrm>
          <a:prstGeom prst="rect">
            <a:avLst/>
          </a:prstGeom>
          <a:noFill/>
          <a:ln w="3175" algn="ctr">
            <a:noFill/>
            <a:miter lim="800000"/>
            <a:headEnd/>
            <a:tailEnd/>
          </a:ln>
        </p:spPr>
        <p:txBody>
          <a:bodyPr/>
          <a:lstStyle/>
          <a:p>
            <a:pPr>
              <a:spcBef>
                <a:spcPct val="20000"/>
              </a:spcBef>
              <a:buFont typeface="Wingdings" pitchFamily="2" charset="2"/>
              <a:buChar char="Ø"/>
            </a:pPr>
            <a:r>
              <a:rPr lang="zh-CN" altLang="en-US" sz="2400">
                <a:solidFill>
                  <a:srgbClr val="002060"/>
                </a:solidFill>
                <a:ea typeface="楷体" pitchFamily="49" charset="-122"/>
              </a:rPr>
              <a:t>  公务卡验证方案</a:t>
            </a:r>
            <a:endParaRPr lang="zh-CN" altLang="en-US" sz="2400">
              <a:solidFill>
                <a:srgbClr val="C00000"/>
              </a:solidFill>
              <a:ea typeface="楷体" pitchFamily="49" charset="-122"/>
            </a:endParaRPr>
          </a:p>
        </p:txBody>
      </p:sp>
      <p:pic>
        <p:nvPicPr>
          <p:cNvPr id="28681" name="Picture 13"/>
          <p:cNvPicPr>
            <a:picLocks noChangeAspect="1" noChangeArrowheads="1"/>
          </p:cNvPicPr>
          <p:nvPr/>
        </p:nvPicPr>
        <p:blipFill>
          <a:blip r:embed="rId7" cstate="print"/>
          <a:srcRect/>
          <a:stretch>
            <a:fillRect/>
          </a:stretch>
        </p:blipFill>
        <p:spPr bwMode="auto">
          <a:xfrm>
            <a:off x="34925" y="1042988"/>
            <a:ext cx="647700" cy="585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12436</TotalTime>
  <Words>3982</Words>
  <Application>Microsoft Office PowerPoint</Application>
  <PresentationFormat>全屏显示(4:3)</PresentationFormat>
  <Paragraphs>599</Paragraphs>
  <Slides>78</Slides>
  <Notes>8</Notes>
  <HiddenSlides>0</HiddenSlides>
  <MMClips>0</MMClips>
  <ScaleCrop>false</ScaleCrop>
  <HeadingPairs>
    <vt:vector size="4" baseType="variant">
      <vt:variant>
        <vt:lpstr>主题</vt:lpstr>
      </vt:variant>
      <vt:variant>
        <vt:i4>1</vt:i4>
      </vt:variant>
      <vt:variant>
        <vt:lpstr>幻灯片标题</vt:lpstr>
      </vt:variant>
      <vt:variant>
        <vt:i4>78</vt:i4>
      </vt:variant>
    </vt:vector>
  </HeadingPairs>
  <TitlesOfParts>
    <vt:vector size="79" baseType="lpstr">
      <vt:lpstr>流畅</vt:lpstr>
      <vt:lpstr>公务机票购买操作 及注意事项</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caacsc</dc:creator>
  <cp:lastModifiedBy>q</cp:lastModifiedBy>
  <cp:revision>647</cp:revision>
  <dcterms:created xsi:type="dcterms:W3CDTF">2013-10-31T02:12:31Z</dcterms:created>
  <dcterms:modified xsi:type="dcterms:W3CDTF">2015-01-23T01:52:31Z</dcterms:modified>
</cp:coreProperties>
</file>