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2" r:id="rId4"/>
    <p:sldId id="273" r:id="rId5"/>
    <p:sldId id="260" r:id="rId6"/>
    <p:sldId id="274" r:id="rId7"/>
    <p:sldId id="261" r:id="rId8"/>
    <p:sldId id="269" r:id="rId9"/>
    <p:sldId id="270" r:id="rId10"/>
    <p:sldId id="262" r:id="rId11"/>
    <p:sldId id="267" r:id="rId12"/>
    <p:sldId id="268" r:id="rId13"/>
    <p:sldId id="263" r:id="rId14"/>
    <p:sldId id="278" r:id="rId15"/>
    <p:sldId id="279" r:id="rId16"/>
    <p:sldId id="280" r:id="rId17"/>
    <p:sldId id="275" r:id="rId18"/>
    <p:sldId id="276" r:id="rId19"/>
    <p:sldId id="277" r:id="rId20"/>
    <p:sldId id="264" r:id="rId21"/>
    <p:sldId id="281" r:id="rId22"/>
    <p:sldId id="258" r:id="rId23"/>
    <p:sldId id="259" r:id="rId2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fld id="{0F632950-2BE2-4D59-BB04-1C8C337FF025}" type="datetimeFigureOut">
              <a:rPr lang="zh-HK" altLang="en-US"/>
              <a:pPr/>
              <a:t>16/6/2016</a:t>
            </a:fld>
            <a:endParaRPr lang="en-US" altLang="zh-HK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HK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fld id="{5F904E9C-4DE8-48ED-8854-CA34FEDC28D0}" type="slidenum">
              <a:rPr lang="zh-HK" altLang="en-US"/>
              <a:pPr/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82BEB3-DE17-49F4-88C2-7C06954B945C}" type="slidenum">
              <a:rPr lang="zh-HK" altLang="en-US"/>
              <a:pPr/>
              <a:t>1</a:t>
            </a:fld>
            <a:endParaRPr lang="en-US" altLang="zh-H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290F-8C69-4A19-B476-04634812B979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1B18-5099-4559-A365-41A00608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3940-5F37-4554-A87B-0F05B94C1DD3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7E97-0F36-4037-9F3C-03E67664E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7986-D611-45D2-899D-A4C1C3D2A81F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5454-0323-4EC1-8A8F-0FCF7678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73B1-70C2-4CED-86C8-5DAD60986C82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9FD0-7972-43D5-817E-D0E4AB80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E8CD-ABD0-40F7-8216-D95C941F6072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756D-E5E6-4B4C-9954-09499384D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4BAE-0C0C-4158-8C4B-D0AEA6B95465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86D3-5C22-41F5-9721-E9E96AEF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FE71-D564-4953-B197-B5F6D9A34D27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759D-7AF5-43CC-AA4B-D3B3886EB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D0E-1379-463E-A67C-78C76886824C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D3DA-2206-43DA-9351-18F0E58D2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4E60-82BB-4F50-8C05-8FDF14F219DE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0CD7-F082-42FF-8A76-3391ECC5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3992CE0-ECBD-4CDE-AC9F-0EFEF7E6BB5C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18F5A8-E427-4134-8E38-0CA84C525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64B-ADA2-462F-AECF-E7677025CFAF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5720-AF36-4E6B-9B8C-B9EB87759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0BFEE8-8C1A-4D94-857F-61B53C9B8A19}" type="datetime1">
              <a:rPr lang="en-US" altLang="zh-HK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3BE83C-7085-4BE5-8972-F0E09CAD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55" r:id="rId10"/>
    <p:sldLayoutId id="2147483665" r:id="rId11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智慧校园环境下的图书馆服务</a:t>
            </a:r>
            <a:endParaRPr lang="zh-HK" altLang="en-US" sz="48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32638" y="4456113"/>
            <a:ext cx="4025900" cy="1143000"/>
          </a:xfrm>
        </p:spPr>
        <p:txBody>
          <a:bodyPr/>
          <a:lstStyle/>
          <a:p>
            <a:r>
              <a:rPr lang="zh-CN" altLang="en-US" cap="none" smtClean="0"/>
              <a:t>张建平   南京师范大学</a:t>
            </a:r>
            <a:endParaRPr lang="zh-HK" altLang="en-US" cap="none" smtClean="0"/>
          </a:p>
        </p:txBody>
      </p:sp>
      <p:sp>
        <p:nvSpPr>
          <p:cNvPr id="14339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429B3-0097-425C-8423-21CB39CA391E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CE11-C5A9-47A9-A942-CFF4F8EEDF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1301750" y="2124075"/>
            <a:ext cx="9853613" cy="3744913"/>
          </a:xfrm>
        </p:spPr>
        <p:txBody>
          <a:bodyPr/>
          <a:lstStyle/>
          <a:p>
            <a:r>
              <a:rPr lang="zh-CN" altLang="en-US" b="1" smtClean="0"/>
              <a:t>智能化？</a:t>
            </a:r>
            <a:endParaRPr lang="zh-HK" altLang="en-US" b="1" smtClean="0"/>
          </a:p>
        </p:txBody>
      </p:sp>
      <p:pic>
        <p:nvPicPr>
          <p:cNvPr id="2457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88" y="2641600"/>
            <a:ext cx="43957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F940DC-2F89-467E-AB6D-6ADC0501E58A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B0C5E-E184-4F3B-9A26-73862BD008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智慧图书馆的特征（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1211263" y="2133600"/>
            <a:ext cx="9944100" cy="3735388"/>
          </a:xfrm>
        </p:spPr>
        <p:txBody>
          <a:bodyPr/>
          <a:lstStyle/>
          <a:p>
            <a:r>
              <a:rPr lang="zh-CN" altLang="en-US" b="1" smtClean="0"/>
              <a:t>互联的图书馆</a:t>
            </a:r>
            <a:endParaRPr lang="en-US" altLang="zh-CN" b="1" smtClean="0"/>
          </a:p>
          <a:p>
            <a:pPr lvl="1"/>
            <a:r>
              <a:rPr lang="zh-CN" altLang="en-US" smtClean="0"/>
              <a:t>感知</a:t>
            </a:r>
            <a:endParaRPr lang="en-US" altLang="zh-CN" smtClean="0"/>
          </a:p>
          <a:p>
            <a:pPr lvl="1"/>
            <a:r>
              <a:rPr lang="zh-CN" altLang="en-US" smtClean="0"/>
              <a:t>立体</a:t>
            </a:r>
            <a:endParaRPr lang="en-US" altLang="zh-CN" smtClean="0"/>
          </a:p>
          <a:p>
            <a:pPr lvl="1"/>
            <a:r>
              <a:rPr lang="zh-CN" altLang="en-US" smtClean="0"/>
              <a:t>共享</a:t>
            </a:r>
            <a:endParaRPr lang="zh-HK" altLang="en-US" smtClean="0"/>
          </a:p>
        </p:txBody>
      </p:sp>
      <p:pic>
        <p:nvPicPr>
          <p:cNvPr id="25603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275" y="2603500"/>
            <a:ext cx="72612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98BD43-7F1D-42C7-AD0B-670AE27D3348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6AECD-D3A6-4ABC-B029-ED816D3CF0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1177925" y="2133600"/>
            <a:ext cx="9977438" cy="3735388"/>
          </a:xfrm>
        </p:spPr>
        <p:txBody>
          <a:bodyPr/>
          <a:lstStyle/>
          <a:p>
            <a:r>
              <a:rPr lang="zh-CN" altLang="en-US" b="1" smtClean="0"/>
              <a:t>高效的图书馆</a:t>
            </a:r>
            <a:endParaRPr lang="en-US" altLang="zh-CN" b="1" smtClean="0"/>
          </a:p>
          <a:p>
            <a:pPr lvl="1"/>
            <a:r>
              <a:rPr lang="zh-CN" altLang="en-US" smtClean="0"/>
              <a:t>生态</a:t>
            </a:r>
            <a:endParaRPr lang="en-US" altLang="zh-CN" smtClean="0"/>
          </a:p>
          <a:p>
            <a:pPr lvl="1"/>
            <a:r>
              <a:rPr lang="zh-CN" altLang="en-US" smtClean="0"/>
              <a:t>便捷</a:t>
            </a:r>
            <a:endParaRPr lang="en-US" altLang="zh-CN" smtClean="0"/>
          </a:p>
          <a:p>
            <a:pPr lvl="1"/>
            <a:r>
              <a:rPr lang="zh-CN" altLang="en-US" smtClean="0"/>
              <a:t>整合</a:t>
            </a:r>
            <a:endParaRPr lang="zh-HK" altLang="en-US" smtClean="0"/>
          </a:p>
        </p:txBody>
      </p:sp>
      <p:pic>
        <p:nvPicPr>
          <p:cNvPr id="26627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9325" y="3857625"/>
            <a:ext cx="36226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50" y="2382838"/>
            <a:ext cx="45243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日期占位符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49C66-88D9-417E-96CF-789E2EBE3313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DFF3A-D103-4F69-888F-AB0124DCA5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1325563" y="2100263"/>
            <a:ext cx="9829800" cy="3768725"/>
          </a:xfrm>
        </p:spPr>
        <p:txBody>
          <a:bodyPr/>
          <a:lstStyle/>
          <a:p>
            <a:r>
              <a:rPr lang="zh-CN" altLang="en-US" b="1" smtClean="0"/>
              <a:t>便利的图书馆</a:t>
            </a:r>
            <a:endParaRPr lang="en-US" altLang="zh-CN" b="1" smtClean="0"/>
          </a:p>
          <a:p>
            <a:pPr lvl="1"/>
            <a:r>
              <a:rPr lang="zh-CN" altLang="en-US" smtClean="0"/>
              <a:t>泛在</a:t>
            </a:r>
            <a:endParaRPr lang="en-US" altLang="zh-CN" smtClean="0"/>
          </a:p>
          <a:p>
            <a:pPr lvl="1"/>
            <a:r>
              <a:rPr lang="zh-CN" altLang="en-US" smtClean="0"/>
              <a:t>一体</a:t>
            </a:r>
            <a:endParaRPr lang="en-US" altLang="zh-CN" smtClean="0"/>
          </a:p>
          <a:p>
            <a:pPr lvl="1"/>
            <a:r>
              <a:rPr lang="zh-CN" altLang="en-US" smtClean="0"/>
              <a:t>个性</a:t>
            </a:r>
            <a:endParaRPr lang="zh-HK" altLang="en-US" smtClean="0"/>
          </a:p>
        </p:txBody>
      </p:sp>
      <p:sp>
        <p:nvSpPr>
          <p:cNvPr id="2765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57B7A6-D72B-4D63-B395-FD817E838FF0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58725-9F28-4D0C-9762-6ABCE54F96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7653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613" y="2365375"/>
            <a:ext cx="52562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国外著名大学图书馆发展目标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smtClean="0"/>
              <a:t>哈佛大学图书馆</a:t>
            </a:r>
            <a:endParaRPr lang="en-US" altLang="zh-CN" b="1" smtClean="0"/>
          </a:p>
          <a:p>
            <a:pPr lvl="1"/>
            <a:r>
              <a:rPr lang="zh-CN" altLang="en-US" smtClean="0"/>
              <a:t>馆藏发展</a:t>
            </a:r>
            <a:endParaRPr lang="en-US" altLang="zh-CN" smtClean="0"/>
          </a:p>
          <a:p>
            <a:pPr lvl="1"/>
            <a:r>
              <a:rPr lang="zh-CN" altLang="en-US" smtClean="0"/>
              <a:t>资源获取</a:t>
            </a:r>
            <a:endParaRPr lang="en-US" altLang="zh-CN" smtClean="0"/>
          </a:p>
          <a:p>
            <a:pPr lvl="1"/>
            <a:r>
              <a:rPr lang="zh-CN" altLang="en-US" smtClean="0"/>
              <a:t>教学科研支持</a:t>
            </a:r>
            <a:endParaRPr lang="en-US" altLang="zh-CN" smtClean="0"/>
          </a:p>
          <a:p>
            <a:pPr lvl="1"/>
            <a:r>
              <a:rPr lang="zh-CN" altLang="en-US" smtClean="0"/>
              <a:t>校园内外的合作</a:t>
            </a:r>
            <a:endParaRPr lang="en-US" altLang="zh-CN" smtClean="0"/>
          </a:p>
          <a:p>
            <a:r>
              <a:rPr lang="zh-CN" altLang="en-US" b="1" smtClean="0"/>
              <a:t>哥伦比亚大学图书馆</a:t>
            </a:r>
            <a:endParaRPr lang="en-US" altLang="zh-CN" b="1" smtClean="0"/>
          </a:p>
          <a:p>
            <a:pPr lvl="1"/>
            <a:r>
              <a:rPr lang="zh-CN" altLang="en-US" smtClean="0"/>
              <a:t>馆藏发展</a:t>
            </a:r>
            <a:r>
              <a:rPr lang="en-US" altLang="zh-CN" smtClean="0"/>
              <a:t>/</a:t>
            </a:r>
            <a:r>
              <a:rPr lang="zh-CN" altLang="en-US" smtClean="0"/>
              <a:t>特藏</a:t>
            </a:r>
            <a:endParaRPr lang="en-US" altLang="zh-CN" smtClean="0"/>
          </a:p>
          <a:p>
            <a:pPr lvl="1"/>
            <a:r>
              <a:rPr lang="zh-CN" altLang="en-US" smtClean="0"/>
              <a:t>馆藏发展</a:t>
            </a:r>
            <a:r>
              <a:rPr lang="en-US" altLang="zh-CN" smtClean="0"/>
              <a:t>/</a:t>
            </a:r>
            <a:r>
              <a:rPr lang="zh-CN" altLang="en-US" smtClean="0"/>
              <a:t>数字馆藏</a:t>
            </a:r>
            <a:endParaRPr lang="en-US" altLang="zh-CN" smtClean="0"/>
          </a:p>
          <a:p>
            <a:pPr lvl="1"/>
            <a:r>
              <a:rPr lang="zh-CN" altLang="en-US" smtClean="0"/>
              <a:t>获取学术信息</a:t>
            </a:r>
            <a:endParaRPr lang="en-US" altLang="zh-CN" smtClean="0"/>
          </a:p>
          <a:p>
            <a:pPr lvl="1"/>
            <a:r>
              <a:rPr lang="zh-CN" altLang="en-US" smtClean="0"/>
              <a:t>空间</a:t>
            </a:r>
            <a:endParaRPr lang="en-US" altLang="zh-CN" smtClean="0"/>
          </a:p>
          <a:p>
            <a:pPr lvl="1"/>
            <a:r>
              <a:rPr lang="zh-CN" altLang="en-US" smtClean="0"/>
              <a:t>教学科研支持</a:t>
            </a:r>
            <a:endParaRPr lang="zh-HK" altLang="en-US" smtClean="0"/>
          </a:p>
        </p:txBody>
      </p:sp>
      <p:sp>
        <p:nvSpPr>
          <p:cNvPr id="2867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157FEB-5B8B-4967-B459-BB61133BDD00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4E3C6-24EE-48F6-9CEF-C5893286DD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8677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88" y="2281238"/>
            <a:ext cx="48101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国外著名大学图书馆发展目标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1096963" y="2216150"/>
            <a:ext cx="10058400" cy="3652838"/>
          </a:xfrm>
        </p:spPr>
        <p:txBody>
          <a:bodyPr/>
          <a:lstStyle/>
          <a:p>
            <a:r>
              <a:rPr lang="zh-CN" altLang="en-US" b="1" smtClean="0"/>
              <a:t>康奈尔大学图书馆</a:t>
            </a:r>
            <a:endParaRPr lang="en-US" altLang="zh-CN" b="1" smtClean="0"/>
          </a:p>
          <a:p>
            <a:endParaRPr lang="en-US" altLang="zh-CN" b="1" smtClean="0"/>
          </a:p>
          <a:p>
            <a:pPr lvl="1"/>
            <a:r>
              <a:rPr lang="zh-CN" altLang="en-US" smtClean="0"/>
              <a:t>资源获取</a:t>
            </a:r>
            <a:endParaRPr lang="en-US" altLang="zh-CN" smtClean="0"/>
          </a:p>
          <a:p>
            <a:pPr lvl="1"/>
            <a:r>
              <a:rPr lang="zh-CN" altLang="en-US" smtClean="0"/>
              <a:t>资源查找</a:t>
            </a:r>
            <a:endParaRPr lang="en-US" altLang="zh-CN" smtClean="0"/>
          </a:p>
          <a:p>
            <a:pPr lvl="1"/>
            <a:r>
              <a:rPr lang="zh-CN" altLang="en-US" smtClean="0"/>
              <a:t>科研支持</a:t>
            </a:r>
            <a:endParaRPr lang="en-US" altLang="zh-CN" smtClean="0"/>
          </a:p>
          <a:p>
            <a:pPr lvl="1"/>
            <a:r>
              <a:rPr lang="zh-CN" altLang="en-US" smtClean="0"/>
              <a:t>学生成长</a:t>
            </a:r>
            <a:endParaRPr lang="en-US" altLang="zh-CN" smtClean="0"/>
          </a:p>
          <a:p>
            <a:pPr lvl="1"/>
            <a:r>
              <a:rPr lang="zh-CN" altLang="en-US" smtClean="0"/>
              <a:t>空间</a:t>
            </a:r>
            <a:endParaRPr lang="en-US" altLang="zh-CN" smtClean="0"/>
          </a:p>
          <a:p>
            <a:pPr lvl="1"/>
            <a:r>
              <a:rPr lang="zh-CN" altLang="en-US" smtClean="0"/>
              <a:t>参与</a:t>
            </a:r>
            <a:endParaRPr lang="en-US" altLang="zh-CN" smtClean="0"/>
          </a:p>
          <a:p>
            <a:pPr lvl="1"/>
            <a:r>
              <a:rPr lang="zh-CN" altLang="en-US" smtClean="0"/>
              <a:t>馆员成长</a:t>
            </a:r>
            <a:endParaRPr lang="zh-HK" altLang="en-US" smtClean="0"/>
          </a:p>
        </p:txBody>
      </p:sp>
      <p:sp>
        <p:nvSpPr>
          <p:cNvPr id="29699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FBF4A-0327-4449-BA6C-881BAF0B35DE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AEBFD-C751-4185-B620-DC05EE4502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9701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2560638"/>
            <a:ext cx="40671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H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ACRL 2015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2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9850" y="1846263"/>
            <a:ext cx="7032625" cy="4022725"/>
          </a:xfrm>
        </p:spPr>
      </p:pic>
      <p:sp>
        <p:nvSpPr>
          <p:cNvPr id="30723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841D1-DEA1-432C-89C3-63F1E812D88C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137E-0561-43D7-93DB-215FA0B5C5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文献资源建设的思考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mtClean="0"/>
              <a:t> 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基本纸质馆藏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特色馆藏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数字资源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图书馆联盟</a:t>
            </a: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机构典藏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网络资源获取</a:t>
            </a:r>
            <a:endParaRPr lang="en-US" altLang="zh-HK" smtClean="0">
              <a:latin typeface="黑体" pitchFamily="2" charset="-122"/>
              <a:ea typeface="黑体" pitchFamily="2" charset="-122"/>
            </a:endParaRPr>
          </a:p>
          <a:p>
            <a:endParaRPr lang="zh-HK" altLang="en-US" smtClean="0"/>
          </a:p>
        </p:txBody>
      </p:sp>
      <p:sp>
        <p:nvSpPr>
          <p:cNvPr id="31747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7A4A1-6828-4F6A-B1E1-3E94DE9C9C1E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B07E-25BC-4437-805D-EAAA68A834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图书馆服务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阅览服务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学科服务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参考咨询服务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图书推广服务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馆际合作服务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信息素养教育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网络咨询服务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多媒体服务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新媒体体验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空间服务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1700" smtClean="0">
                <a:latin typeface="黑体" pitchFamily="2" charset="-122"/>
                <a:ea typeface="黑体" pitchFamily="2" charset="-122"/>
              </a:rPr>
              <a:t>阅读辅助活动</a:t>
            </a:r>
            <a:endParaRPr lang="en-US" altLang="zh-CN" sz="170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70000"/>
              </a:lnSpc>
            </a:pPr>
            <a:endParaRPr lang="zh-HK" altLang="en-US" sz="1700" smtClean="0"/>
          </a:p>
        </p:txBody>
      </p:sp>
      <p:sp>
        <p:nvSpPr>
          <p:cNvPr id="3277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DDE27-2BB2-4111-8CB1-191FC56A7DDB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C677C-8630-4EC9-BBC7-936F436E6D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智慧图书馆的服务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文献资源的采集并且融合到智慧校园系统</a:t>
            </a:r>
            <a:endParaRPr lang="en-US" altLang="zh-CN" b="1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教师、学生的学术成果自动融合到人事、教学、科研中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图书馆联盟合作共享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自媒体资源采集并且融合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个性化教学资源提供并且融合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个性化学习资源提供并且融合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多媒体视频资源采集并且融合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endParaRPr lang="zh-HK" altLang="en-US" smtClean="0"/>
          </a:p>
        </p:txBody>
      </p:sp>
      <p:sp>
        <p:nvSpPr>
          <p:cNvPr id="3379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F693D-C436-41B6-B03E-F7F97D0DC112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2EE54-9832-447A-9532-326DA34F0D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大学的模样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 校园优雅清静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 教授安贫乐道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 学生如饥似渴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  教室闪耀思想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mtClean="0"/>
              <a:t>  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理想中的大学里应该拥有大学应有的一切</a:t>
            </a:r>
            <a:r>
              <a:rPr lang="zh-CN" altLang="en-US" smtClean="0"/>
              <a:t>：</a:t>
            </a:r>
            <a:endParaRPr lang="en-US" altLang="zh-CN" smtClean="0"/>
          </a:p>
          <a:p>
            <a:pPr>
              <a:buFont typeface="Wingdings" pitchFamily="2" charset="2"/>
              <a:buChar char="u"/>
            </a:pPr>
            <a:endParaRPr lang="en-US" altLang="zh-CN" smtClean="0"/>
          </a:p>
          <a:p>
            <a:pPr lvl="1">
              <a:buFont typeface="Wingdings" pitchFamily="2" charset="2"/>
              <a:buChar char="l"/>
            </a:pPr>
            <a:r>
              <a:rPr lang="zh-CN" altLang="en-US" smtClean="0"/>
              <a:t>能够有潜心研究与教学的老师</a:t>
            </a:r>
            <a:endParaRPr lang="en-US" altLang="zh-CN" smtClean="0"/>
          </a:p>
          <a:p>
            <a:pPr lvl="1">
              <a:buFont typeface="Wingdings" pitchFamily="2" charset="2"/>
              <a:buChar char="l"/>
            </a:pPr>
            <a:r>
              <a:rPr lang="zh-CN" altLang="en-US" smtClean="0"/>
              <a:t>能够吸引住学生和教授的图书馆</a:t>
            </a:r>
            <a:endParaRPr lang="en-US" altLang="zh-CN" smtClean="0"/>
          </a:p>
          <a:p>
            <a:pPr lvl="1">
              <a:buFont typeface="Wingdings" pitchFamily="2" charset="2"/>
              <a:buChar char="l"/>
            </a:pPr>
            <a:r>
              <a:rPr lang="zh-CN" altLang="en-US" smtClean="0"/>
              <a:t>能够满足教学和创新需求的实验室</a:t>
            </a:r>
            <a:endParaRPr lang="en-US" altLang="zh-CN" smtClean="0"/>
          </a:p>
          <a:p>
            <a:pPr lvl="1">
              <a:buFont typeface="Wingdings" pitchFamily="2" charset="2"/>
              <a:buChar char="l"/>
            </a:pPr>
            <a:r>
              <a:rPr lang="zh-CN" altLang="en-US" smtClean="0"/>
              <a:t>能够适应学生和教师身心健康需求的文化馆、游泳池、运动场和健身房。</a:t>
            </a:r>
            <a:endParaRPr lang="zh-HK" altLang="en-US" smtClean="0"/>
          </a:p>
        </p:txBody>
      </p:sp>
      <p:sp>
        <p:nvSpPr>
          <p:cNvPr id="16387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8F832D-571A-4B99-88DB-2F249AC12BBB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287AF-C974-4419-84CD-9C4F514A67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6389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5988" y="0"/>
            <a:ext cx="492601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963" y="715963"/>
            <a:ext cx="100584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学科服务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6963" y="1812925"/>
            <a:ext cx="10058400" cy="4422775"/>
          </a:xfrm>
        </p:spPr>
        <p:txBody>
          <a:bodyPr rtlCol="0">
            <a:normAutofit fontScale="55000" lnSpcReduction="20000"/>
          </a:bodyPr>
          <a:lstStyle/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社科基金项目立项十个发现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第一，中国当前的政治热点也是科研热点，例如，“一带一路（含丝绸之路）”概念的年度项目资助了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84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项，青年项目资助了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项，在全部主题词排名第一，总共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107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第二，现任国家最高领导人的名字也出现在资助的题目中，其中年度项目占了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项，青年项目占了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项。不过，遗憾的是，除了毛之外的其他国家历任最高领导人，无论是青年项目还是年度项目，都为零，即使是毛，也只有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项，而且还是基于历史角度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第三，供给侧结构改革是当前的热点，出现在各大报纸、杂志、网站之中，也是本轮主题词热点词，年度资助项目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项，而青年项目占了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第四，从传统的主题词热词来看，“风险”仍然高居不下，其中年度项目资助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项，而青年项目资助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第五，城镇化也是近年来一直的主题词热词，今年也不例外，资助的年度项目占了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项，而青年项目占了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项，不过需要说明的是，理论经济与应用经济中的“城镇化”研究只有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项一般项目，理论经济与应用经济分别都有一个重点项目资助，其余全部是其他学科，涉猎甚为广泛，有人口学、语言学、法学、政治学、社会学、民族学、文学、图书馆学、体育学、管理学等等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第六，历年的“农村、农业、农民”问题仍然是绝大多数的资助主题词，三词加起来居然高达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172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项，处于绝对高的地位，而且近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年年年如此，看来与中国农业大国地位极其相当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第七，更重要的发现是，现在很多非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985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、非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211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高校成为了科研国家队的主力军，几乎占了一半以上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第八，“双创”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~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创新创业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~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只资助了年度项目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项，青年项目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项，这说明虽然非常重要的当前政策热点问题，但由于提出的领导人的层次问题而资助力度有限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第九，“包容性增长”与“科学发展”两个主体热词已经消失了，仅仅在年度项目里资助一个包容性增长的法学研究而已（包容性增长视野下国际投资协定社会标准条款研究），而科学发展甚至一个也没有了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91440" indent="-91440" fontAlgn="auto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第十，研究“长江”的课题资助了年度项目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个，青年项目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个，而非常非常遗憾的是，研究“黄河”的课题居然都是零蛋，事实上，黄河是中国文化的发源地，是中国的象征，却鲜有人关注和研究。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4819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50C1E1-4B42-4DE3-9D9A-34EB9911A425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68BD0-DA64-45BE-8D73-B329E090E7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图书馆联盟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联席会议的主题内容：讨论、协调、协作、交流、服务、共享</a:t>
            </a:r>
            <a:endParaRPr lang="en-US" altLang="zh-CN" smtClean="0"/>
          </a:p>
          <a:p>
            <a:r>
              <a:rPr lang="zh-CN" altLang="en-US" smtClean="0"/>
              <a:t>专题合作：借书服务、书目服务、联合采购、联合存储、发展策略、馆员培训</a:t>
            </a:r>
            <a:endParaRPr lang="en-US" altLang="zh-CN" smtClean="0"/>
          </a:p>
          <a:p>
            <a:r>
              <a:rPr lang="zh-CN" altLang="en-US" smtClean="0"/>
              <a:t>服务创新：联盟一卡通、分担采购、分担收藏</a:t>
            </a:r>
            <a:endParaRPr lang="zh-HK" altLang="en-US" smtClean="0"/>
          </a:p>
        </p:txBody>
      </p:sp>
      <p:sp>
        <p:nvSpPr>
          <p:cNvPr id="35843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4151A5-95AA-48F4-8E99-0F4BED0CE2A5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F1F49-9C40-4033-848E-1F48CED7BD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5845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3584575"/>
            <a:ext cx="54276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大学的未来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b="1" smtClean="0"/>
              <a:t>方兴未艾的数字革命必将在不远的未来改变大学的面貌。</a:t>
            </a:r>
            <a:endParaRPr lang="en-US" altLang="zh-CN" b="1" smtClean="0"/>
          </a:p>
          <a:p>
            <a:pPr>
              <a:buFont typeface="Wingdings" pitchFamily="2" charset="2"/>
              <a:buChar char="u"/>
            </a:pPr>
            <a:r>
              <a:rPr lang="zh-CN" altLang="en-US" b="1" smtClean="0"/>
              <a:t>廉价、实用、方便、自由的远程教育或许会引领高等教育发展新的方向。</a:t>
            </a:r>
            <a:endParaRPr lang="en-US" altLang="zh-CN" b="1" smtClean="0"/>
          </a:p>
          <a:p>
            <a:pPr>
              <a:buFont typeface="Wingdings" pitchFamily="2" charset="2"/>
              <a:buChar char="u"/>
            </a:pPr>
            <a:r>
              <a:rPr lang="zh-CN" altLang="en-US" b="1" smtClean="0"/>
              <a:t>大学也许不再需要优雅的校园，而是转变成“虚拟课堂”：</a:t>
            </a:r>
            <a:endParaRPr lang="en-US" altLang="zh-CN" b="1" smtClean="0"/>
          </a:p>
          <a:p>
            <a:pPr>
              <a:buFont typeface="Calibri" pitchFamily="34" charset="0"/>
              <a:buNone/>
            </a:pPr>
            <a:endParaRPr lang="en-US" altLang="zh-CN" b="1" smtClean="0"/>
          </a:p>
          <a:p>
            <a:pPr lvl="1"/>
            <a:r>
              <a:rPr lang="zh-CN" altLang="en-US" smtClean="0"/>
              <a:t>四年本科将在世界不同的几个城市里度过，</a:t>
            </a:r>
            <a:endParaRPr lang="en-US" altLang="zh-CN" smtClean="0"/>
          </a:p>
          <a:p>
            <a:pPr lvl="1"/>
            <a:r>
              <a:rPr lang="zh-CN" altLang="en-US" smtClean="0"/>
              <a:t>教学依靠网络互动，</a:t>
            </a:r>
            <a:endParaRPr lang="en-US" altLang="zh-CN" smtClean="0"/>
          </a:p>
          <a:p>
            <a:pPr lvl="1"/>
            <a:r>
              <a:rPr lang="zh-CN" altLang="en-US" smtClean="0"/>
              <a:t>学生宿舍和公用厨房就是网络课堂。</a:t>
            </a:r>
            <a:endParaRPr lang="en-US" altLang="zh-CN" smtClean="0"/>
          </a:p>
          <a:p>
            <a:pPr lvl="1"/>
            <a:r>
              <a:rPr lang="zh-CN" altLang="en-US" smtClean="0"/>
              <a:t>校园消失了，取而代之的是几个图书馆和实验室。</a:t>
            </a:r>
            <a:endParaRPr lang="en-US" altLang="zh-CN" smtClean="0"/>
          </a:p>
          <a:p>
            <a:pPr lvl="1"/>
            <a:r>
              <a:rPr lang="zh-CN" altLang="en-US" smtClean="0"/>
              <a:t>学校将开创艺术与人文科学、社会科学、计算科学、自然科学及商科五位一体的学科教学。</a:t>
            </a:r>
            <a:endParaRPr lang="en-US" altLang="zh-CN" smtClean="0"/>
          </a:p>
          <a:p>
            <a:pPr lvl="1"/>
            <a:r>
              <a:rPr lang="zh-CN" altLang="en-US" smtClean="0"/>
              <a:t>学生们将有机会享受现场体验式授课，并时常能够在与教师共进晚餐时进行学术探讨。</a:t>
            </a:r>
            <a:endParaRPr lang="zh-HK" altLang="en-US" smtClean="0"/>
          </a:p>
        </p:txBody>
      </p:sp>
      <p:sp>
        <p:nvSpPr>
          <p:cNvPr id="36867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E5F627-A5E9-47CF-AE8F-24F5DDC8F250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D0932-A705-45D5-80E9-028E28EEE1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南京师范大学敬文图书馆</a:t>
            </a:r>
            <a:endParaRPr lang="zh-H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0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1163" y="1887538"/>
            <a:ext cx="6351587" cy="4014787"/>
          </a:xfrm>
        </p:spPr>
      </p:pic>
      <p:sp>
        <p:nvSpPr>
          <p:cNvPr id="37891" name="日期占位符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F21F9-1E25-4B1A-A114-A58AEE5D6ACC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F2241-2730-45F1-8EBA-5FDEAA99A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博尔赫斯：如果有天堂，天堂应该是图书馆的模样</a:t>
            </a:r>
            <a:endParaRPr lang="zh-H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0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94163" y="2479675"/>
            <a:ext cx="2032000" cy="2463800"/>
          </a:xfrm>
        </p:spPr>
      </p:pic>
      <p:sp>
        <p:nvSpPr>
          <p:cNvPr id="1741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0534A7-ABB0-4AF5-BFC2-A6982AE873EB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7AED-A7F7-4397-ACFB-ED22D9FD5B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传统图书馆，已经回不去了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4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6963" y="2195513"/>
            <a:ext cx="4068762" cy="3670300"/>
          </a:xfrm>
        </p:spPr>
      </p:pic>
      <p:sp>
        <p:nvSpPr>
          <p:cNvPr id="1843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16D3FC-4F5A-48FF-A89B-7F0A43348C5A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0F535-F506-4D43-853C-519C2EEDE9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8437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163" y="2520950"/>
            <a:ext cx="500697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互联网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en-US" smtClean="0"/>
              <a:t>  不管你是谁，都应该知道“互联网</a:t>
            </a:r>
            <a:r>
              <a:rPr lang="en-US" altLang="zh-CN" smtClean="0"/>
              <a:t>+”</a:t>
            </a:r>
          </a:p>
          <a:p>
            <a:pPr>
              <a:buFont typeface="Wingdings" pitchFamily="2" charset="2"/>
              <a:buChar char="l"/>
            </a:pPr>
            <a:r>
              <a:rPr lang="en-US" altLang="zh-HK" smtClean="0"/>
              <a:t>  “</a:t>
            </a:r>
            <a:r>
              <a:rPr lang="zh-CN" altLang="zh-HK" smtClean="0"/>
              <a:t>互联网</a:t>
            </a:r>
            <a:r>
              <a:rPr lang="en-US" altLang="zh-HK" smtClean="0"/>
              <a:t>+”</a:t>
            </a:r>
            <a:r>
              <a:rPr lang="zh-CN" altLang="zh-HK" smtClean="0"/>
              <a:t>就是</a:t>
            </a:r>
            <a:r>
              <a:rPr lang="en-US" altLang="zh-HK" smtClean="0"/>
              <a:t>“</a:t>
            </a:r>
            <a:r>
              <a:rPr lang="zh-CN" altLang="zh-HK" smtClean="0"/>
              <a:t>互联网</a:t>
            </a:r>
            <a:r>
              <a:rPr lang="en-US" altLang="zh-HK" smtClean="0"/>
              <a:t>+</a:t>
            </a:r>
            <a:r>
              <a:rPr lang="zh-CN" altLang="zh-HK" smtClean="0"/>
              <a:t>各个传统行业</a:t>
            </a:r>
            <a:r>
              <a:rPr lang="en-US" altLang="zh-HK" smtClean="0"/>
              <a:t>”</a:t>
            </a:r>
            <a:r>
              <a:rPr lang="zh-CN" altLang="zh-HK" smtClean="0"/>
              <a:t>，但这并不是简单的两者相加，而是利用信息通信技术以及互联网平台，让互联网与传统行业进行深度融合，创造新的发展生态。</a:t>
            </a:r>
            <a:endParaRPr lang="en-US" altLang="zh-CN" smtClean="0"/>
          </a:p>
          <a:p>
            <a:pPr>
              <a:buFont typeface="Wingdings" pitchFamily="2" charset="2"/>
              <a:buChar char="l"/>
            </a:pPr>
            <a:r>
              <a:rPr lang="zh-CN" altLang="en-US" smtClean="0"/>
              <a:t>  第二次工业革命中，电力让很多行业发生翻天覆地的变化，未来互联网也会像电一样，作为一种生产力工具，给每个行业带来效率的大幅提升。</a:t>
            </a:r>
            <a:r>
              <a:rPr lang="en-US" altLang="zh-CN" smtClean="0"/>
              <a:t>Facebook</a:t>
            </a:r>
            <a:r>
              <a:rPr lang="zh-CN" altLang="en-US" smtClean="0"/>
              <a:t>的扎克伯格；阿里巴巴的马云；腾讯的马化腾；百度的李彦宏；。。。</a:t>
            </a:r>
            <a:endParaRPr lang="en-US" altLang="zh-CN" smtClean="0"/>
          </a:p>
          <a:p>
            <a:pPr>
              <a:buFont typeface="Wingdings" pitchFamily="2" charset="2"/>
              <a:buChar char="l"/>
            </a:pPr>
            <a:r>
              <a:rPr lang="en-US" altLang="zh-CN" smtClean="0"/>
              <a:t>  </a:t>
            </a:r>
            <a:r>
              <a:rPr lang="zh-CN" altLang="en-US" smtClean="0"/>
              <a:t>互联网</a:t>
            </a:r>
            <a:r>
              <a:rPr lang="en-US" altLang="zh-CN" smtClean="0"/>
              <a:t>+</a:t>
            </a:r>
            <a:r>
              <a:rPr lang="zh-CN" altLang="en-US" smtClean="0"/>
              <a:t>新技术：</a:t>
            </a:r>
            <a:r>
              <a:rPr lang="zh-CN" altLang="zh-HK" smtClean="0"/>
              <a:t>云计算、大数据、网络安全、物联网、车联网、移动医疗、云平台等</a:t>
            </a:r>
            <a:endParaRPr lang="en-US" altLang="zh-CN" smtClean="0"/>
          </a:p>
          <a:p>
            <a:pPr>
              <a:buFont typeface="Wingdings" pitchFamily="2" charset="2"/>
              <a:buChar char="l"/>
            </a:pPr>
            <a:r>
              <a:rPr lang="en-US" altLang="zh-CN" smtClean="0"/>
              <a:t>  </a:t>
            </a:r>
            <a:r>
              <a:rPr lang="zh-CN" altLang="zh-HK" smtClean="0"/>
              <a:t>传统集市</a:t>
            </a:r>
            <a:r>
              <a:rPr lang="en-US" altLang="zh-HK" smtClean="0"/>
              <a:t>+</a:t>
            </a:r>
            <a:r>
              <a:rPr lang="zh-CN" altLang="zh-HK" smtClean="0"/>
              <a:t>互联网有了淘宝，传统百货卖场</a:t>
            </a:r>
            <a:r>
              <a:rPr lang="en-US" altLang="zh-HK" smtClean="0"/>
              <a:t>+</a:t>
            </a:r>
            <a:r>
              <a:rPr lang="zh-CN" altLang="zh-HK" smtClean="0"/>
              <a:t>互联网有了京东，传统银行</a:t>
            </a:r>
            <a:r>
              <a:rPr lang="en-US" altLang="zh-HK" smtClean="0"/>
              <a:t>+</a:t>
            </a:r>
            <a:r>
              <a:rPr lang="zh-CN" altLang="zh-HK" smtClean="0"/>
              <a:t>互联网有了支付宝，传统的红娘</a:t>
            </a:r>
            <a:r>
              <a:rPr lang="en-US" altLang="zh-HK" smtClean="0"/>
              <a:t>+</a:t>
            </a:r>
            <a:r>
              <a:rPr lang="zh-CN" altLang="zh-HK" smtClean="0"/>
              <a:t>互联网有了世纪佳缘，传统交通</a:t>
            </a:r>
            <a:r>
              <a:rPr lang="en-US" altLang="zh-HK" smtClean="0"/>
              <a:t>+</a:t>
            </a:r>
            <a:r>
              <a:rPr lang="zh-CN" altLang="zh-HK" smtClean="0"/>
              <a:t>互联网有了快的滴滴，而传统新闻</a:t>
            </a:r>
            <a:r>
              <a:rPr lang="en-US" altLang="zh-HK" smtClean="0"/>
              <a:t>+</a:t>
            </a:r>
            <a:r>
              <a:rPr lang="zh-CN" altLang="zh-HK" smtClean="0"/>
              <a:t>互联网有了柴静《穹顶之下》病毒式的传播</a:t>
            </a:r>
            <a:r>
              <a:rPr lang="zh-CN" altLang="en-US" smtClean="0"/>
              <a:t>。</a:t>
            </a:r>
            <a:endParaRPr lang="zh-HK" altLang="en-US" smtClean="0"/>
          </a:p>
        </p:txBody>
      </p:sp>
      <p:sp>
        <p:nvSpPr>
          <p:cNvPr id="19459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E8FF98-E796-450A-B68C-CFE72CFEB070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6EE56-2912-4F05-9BE7-D313FF88FF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9461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0"/>
            <a:ext cx="12160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538" y="-7938"/>
            <a:ext cx="12001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013" y="-7938"/>
            <a:ext cx="11684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3738" y="0"/>
            <a:ext cx="12001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9613" y="19050"/>
            <a:ext cx="115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互联网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身份认证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唯一学号，实现终身学习跟踪。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个性化教学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“因材施教”是无数教育家总结的经验，是教育的内涵和规律，互联网教育更是应该天然地支持个性化。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基础知识免费，增值服务收费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语文、数学、外语、等所有知识领域的内容都应该可以免费获得，且是无差别获得。</a:t>
            </a:r>
            <a:endParaRPr lang="en-US" altLang="zh-CN" sz="1400" smtClean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en-US" altLang="zh-CN" sz="1400" smtClean="0"/>
              <a:t>     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增值服务应该体现在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个性化辅导、定制测试、第三方专业机构制作的内容等环节，甚至于专业技能学习的收费。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实时反馈，随时测验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互联网教育天然具有的优势就是可以实时反馈和测试。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按需学习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不再有年级的概念，任何人都可以随时切入和跳出，固然可以有一条推荐的主线，但根本上用户完全是按需学习。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自媒体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内容完整、结构化，表现形式丰富</a:t>
            </a:r>
            <a:r>
              <a:rPr lang="en-US" altLang="zh-CN" sz="1400" smtClean="0"/>
              <a:t>(</a:t>
            </a:r>
            <a:r>
              <a:rPr lang="zh-CN" altLang="en-US" sz="1400" smtClean="0"/>
              <a:t>超文本</a:t>
            </a:r>
            <a:r>
              <a:rPr lang="en-US" altLang="zh-CN" sz="1400" smtClean="0"/>
              <a:t>)</a:t>
            </a:r>
            <a:r>
              <a:rPr lang="zh-CN" altLang="en-US" sz="1400" smtClean="0"/>
              <a:t>，公共编辑。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en-US" altLang="zh-CN" sz="1400" b="1" smtClean="0">
                <a:latin typeface="黑体" pitchFamily="2" charset="-122"/>
                <a:ea typeface="黑体" pitchFamily="2" charset="-122"/>
              </a:rPr>
              <a:t>P2P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互动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实时的在线讨论、测试成绩的</a:t>
            </a:r>
            <a:r>
              <a:rPr lang="en-US" altLang="zh-CN" sz="1400" smtClean="0"/>
              <a:t>PK</a:t>
            </a:r>
            <a:r>
              <a:rPr lang="zh-CN" altLang="en-US" sz="1400" smtClean="0"/>
              <a:t>、学习方法的交流等轻量的形式。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内容沉淀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学习的不必是自己的笔记，其他优秀同学的内容也是他山之玉，甚至是多人协同的笔记。用户添加的批注、参考资料等更是需要沉淀</a:t>
            </a:r>
            <a:r>
              <a:rPr lang="en-US" altLang="zh-CN" sz="1400" smtClean="0"/>
              <a:t>.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沉浸式学习</a:t>
            </a:r>
            <a:r>
              <a:rPr lang="zh-CN" altLang="en-US" sz="140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smtClean="0"/>
              <a:t>要在学习的时候打扰用户，让用户高效的实现具备参与社会生活和生产的基本素质。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zh-CN" altLang="en-US" sz="1400" smtClean="0"/>
              <a:t>　</a:t>
            </a:r>
            <a:r>
              <a:rPr lang="zh-CN" altLang="en-US" sz="1400" b="1" smtClean="0">
                <a:latin typeface="黑体" pitchFamily="2" charset="-122"/>
                <a:ea typeface="黑体" pitchFamily="2" charset="-122"/>
              </a:rPr>
              <a:t>随时随地</a:t>
            </a:r>
            <a:r>
              <a:rPr lang="zh-CN" altLang="en-US" sz="1400" smtClean="0"/>
              <a:t>：让用户在各种终端和网络的环境下随时随地的接入学习</a:t>
            </a:r>
          </a:p>
          <a:p>
            <a:pPr>
              <a:lnSpc>
                <a:spcPct val="70000"/>
              </a:lnSpc>
            </a:pPr>
            <a:endParaRPr lang="zh-HK" altLang="en-US" sz="1400" smtClean="0"/>
          </a:p>
        </p:txBody>
      </p:sp>
      <p:sp>
        <p:nvSpPr>
          <p:cNvPr id="20483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A1BDE8-3B8F-4731-962A-516AAF56CB08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507F2-3567-408C-8C82-2D8FA33A1F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智慧校园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mtClean="0"/>
              <a:t>  以物联网为基础的智慧化的校园工作、学习和生活一体化环境，这个一体化环境以各种应用服务系统为载体，将教学、科研、管理和校园生活进行充分融合。</a:t>
            </a:r>
            <a:endParaRPr lang="en-US" altLang="zh-CN" smtClean="0"/>
          </a:p>
          <a:p>
            <a:pPr>
              <a:buFont typeface="Wingdings" pitchFamily="2" charset="2"/>
              <a:buChar char="u"/>
            </a:pPr>
            <a:r>
              <a:rPr lang="zh-CN" altLang="en-US" smtClean="0"/>
              <a:t>  大学的核心：教学、科研。</a:t>
            </a:r>
            <a:endParaRPr lang="en-US" altLang="zh-CN" smtClean="0"/>
          </a:p>
          <a:p>
            <a:pPr>
              <a:buFont typeface="Wingdings" pitchFamily="2" charset="2"/>
              <a:buChar char="u"/>
            </a:pPr>
            <a:r>
              <a:rPr lang="zh-CN" altLang="en-US" smtClean="0"/>
              <a:t>  重要的保障：文献信息服务。</a:t>
            </a:r>
            <a:endParaRPr lang="zh-HK" altLang="en-US" smtClean="0"/>
          </a:p>
        </p:txBody>
      </p:sp>
      <p:sp>
        <p:nvSpPr>
          <p:cNvPr id="21507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06EDC-D89F-49A5-8738-B4674F3E100F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2804-DD9C-47C2-B7B7-8D752EBCB9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1509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3719513"/>
            <a:ext cx="4495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1400175" y="2166938"/>
            <a:ext cx="9755188" cy="3702050"/>
          </a:xfrm>
        </p:spPr>
        <p:txBody>
          <a:bodyPr/>
          <a:lstStyle/>
          <a:p>
            <a:r>
              <a:rPr lang="zh-CN" altLang="en-US" b="1" smtClean="0"/>
              <a:t>网络化</a:t>
            </a:r>
          </a:p>
          <a:p>
            <a:endParaRPr lang="zh-HK" altLang="en-US" smtClean="0"/>
          </a:p>
        </p:txBody>
      </p:sp>
      <p:pic>
        <p:nvPicPr>
          <p:cNvPr id="22531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38" y="2428875"/>
            <a:ext cx="54737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327151-B306-4DB6-A002-C24315F51089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BF04B-F351-4153-A625-BA9A82F98D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智慧图书馆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1293813" y="2133600"/>
            <a:ext cx="9861550" cy="3735388"/>
          </a:xfrm>
        </p:spPr>
        <p:txBody>
          <a:bodyPr/>
          <a:lstStyle/>
          <a:p>
            <a:r>
              <a:rPr lang="zh-HK" altLang="en-US" b="1" smtClean="0"/>
              <a:t>数字化</a:t>
            </a:r>
          </a:p>
          <a:p>
            <a:endParaRPr lang="zh-HK" altLang="en-US" smtClean="0"/>
          </a:p>
        </p:txBody>
      </p:sp>
      <p:pic>
        <p:nvPicPr>
          <p:cNvPr id="2355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430463"/>
            <a:ext cx="48387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8F2499-F91D-4A35-AF13-D9A4CE794929}" type="datetime1">
              <a:rPr lang="en-US" altLang="zh-HK"/>
              <a:pPr fontAlgn="base">
                <a:spcBef>
                  <a:spcPct val="0"/>
                </a:spcBef>
                <a:spcAft>
                  <a:spcPct val="0"/>
                </a:spcAft>
              </a:pPr>
              <a:t>6/16/2016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CC7D-4E4C-448A-BEDC-C638556014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514</TotalTime>
  <Words>2459</Words>
  <Application>Microsoft Office PowerPoint</Application>
  <PresentationFormat>自定义</PresentationFormat>
  <Paragraphs>183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7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Calibri</vt:lpstr>
      <vt:lpstr>宋体</vt:lpstr>
      <vt:lpstr>Arial</vt:lpstr>
      <vt:lpstr>Calibri Light</vt:lpstr>
      <vt:lpstr>PMingLiU</vt:lpstr>
      <vt:lpstr>微軟正黑體 Light</vt:lpstr>
      <vt:lpstr>黑体</vt:lpstr>
      <vt:lpstr>Wingdings</vt:lpstr>
      <vt:lpstr>回顾</vt:lpstr>
      <vt:lpstr>回顾</vt:lpstr>
      <vt:lpstr>回顾</vt:lpstr>
      <vt:lpstr>回顾</vt:lpstr>
      <vt:lpstr>回顾</vt:lpstr>
      <vt:lpstr>回顾</vt:lpstr>
      <vt:lpstr>回顾</vt:lpstr>
      <vt:lpstr>智慧校园环境下的图书馆服务</vt:lpstr>
      <vt:lpstr>大学的模样</vt:lpstr>
      <vt:lpstr>博尔赫斯：如果有天堂，天堂应该是图书馆的模样</vt:lpstr>
      <vt:lpstr>传统图书馆，已经回不去了</vt:lpstr>
      <vt:lpstr>互联网+</vt:lpstr>
      <vt:lpstr>互联网+教育</vt:lpstr>
      <vt:lpstr>智慧校园</vt:lpstr>
      <vt:lpstr>智慧图书馆</vt:lpstr>
      <vt:lpstr>智慧图书馆</vt:lpstr>
      <vt:lpstr>智慧图书馆</vt:lpstr>
      <vt:lpstr>智慧图书馆的特征（1）</vt:lpstr>
      <vt:lpstr>智慧图书馆的特征（2）</vt:lpstr>
      <vt:lpstr>智慧图书馆的特征（3）</vt:lpstr>
      <vt:lpstr>国外著名大学图书馆发展目标</vt:lpstr>
      <vt:lpstr>国外著名大学图书馆发展目标</vt:lpstr>
      <vt:lpstr>ACRL 2015</vt:lpstr>
      <vt:lpstr>文献资源建设的思考</vt:lpstr>
      <vt:lpstr>图书馆服务</vt:lpstr>
      <vt:lpstr>智慧图书馆的服务</vt:lpstr>
      <vt:lpstr>学科服务</vt:lpstr>
      <vt:lpstr>图书馆联盟</vt:lpstr>
      <vt:lpstr>大学的未来</vt:lpstr>
      <vt:lpstr>南京师范大学敬文图书馆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智慧校园环境下图书馆的服务</dc:title>
  <dc:creator>jpzhang</dc:creator>
  <cp:lastModifiedBy>微软用户</cp:lastModifiedBy>
  <cp:revision>26</cp:revision>
  <dcterms:created xsi:type="dcterms:W3CDTF">2016-06-13T14:44:36Z</dcterms:created>
  <dcterms:modified xsi:type="dcterms:W3CDTF">2016-06-16T02:51:15Z</dcterms:modified>
</cp:coreProperties>
</file>